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326" r:id="rId3"/>
    <p:sldId id="360" r:id="rId4"/>
    <p:sldId id="361" r:id="rId5"/>
    <p:sldId id="353" r:id="rId6"/>
    <p:sldId id="332" r:id="rId7"/>
    <p:sldId id="334" r:id="rId8"/>
    <p:sldId id="350" r:id="rId9"/>
    <p:sldId id="364" r:id="rId10"/>
    <p:sldId id="369" r:id="rId11"/>
    <p:sldId id="354" r:id="rId12"/>
    <p:sldId id="368" r:id="rId13"/>
    <p:sldId id="339" r:id="rId14"/>
    <p:sldId id="358" r:id="rId15"/>
    <p:sldId id="351" r:id="rId16"/>
    <p:sldId id="359" r:id="rId17"/>
    <p:sldId id="370" r:id="rId18"/>
    <p:sldId id="356" r:id="rId19"/>
    <p:sldId id="367" r:id="rId20"/>
    <p:sldId id="342" r:id="rId21"/>
    <p:sldId id="35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82"/>
    <p:restoredTop sz="86050"/>
  </p:normalViewPr>
  <p:slideViewPr>
    <p:cSldViewPr snapToGrid="0">
      <p:cViewPr>
        <p:scale>
          <a:sx n="81" d="100"/>
          <a:sy n="81" d="100"/>
        </p:scale>
        <p:origin x="280" y="456"/>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2025/2/21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2820227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4039383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367121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519527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421133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6681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1939391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375022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296688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5588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74629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終了　１：１０</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413394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t</a:t>
            </a:r>
            <a:r>
              <a:rPr kumimoji="1" lang="ja-JP" altLang="en-US"/>
              <a:t>、</a:t>
            </a:r>
            <a:r>
              <a:rPr kumimoji="1" lang="en-US" altLang="ja-JP" dirty="0"/>
              <a:t>r</a:t>
            </a:r>
            <a:r>
              <a:rPr kumimoji="1" lang="ja-JP" altLang="en-US"/>
              <a:t>、</a:t>
            </a:r>
            <a:r>
              <a:rPr kumimoji="1" lang="en-US" altLang="ja-JP" dirty="0"/>
              <a:t>¥theta</a:t>
            </a:r>
            <a:r>
              <a:rPr kumimoji="1" lang="ja-JP" altLang="en-US"/>
              <a:t>、</a:t>
            </a:r>
            <a:r>
              <a:rPr kumimoji="1" lang="en-US" altLang="ja-JP" dirty="0"/>
              <a:t>¥phi </a:t>
            </a:r>
            <a:r>
              <a:rPr kumimoji="1" lang="ja-JP" altLang="en-US"/>
              <a:t>は極座標の成分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111062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終了　２：４０</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501642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006409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A = 0.5 </a:t>
            </a:r>
            <a:r>
              <a:rPr kumimoji="1" lang="ja-JP" altLang="en-US"/>
              <a:t>、</a:t>
            </a:r>
            <a:r>
              <a:rPr kumimoji="1" lang="en-US" altLang="ja-JP" dirty="0"/>
              <a:t>1.0 </a:t>
            </a:r>
            <a:r>
              <a:rPr kumimoji="1" lang="ja-JP" altLang="en-US"/>
              <a:t>の時は単調減少</a:t>
            </a:r>
            <a:r>
              <a:rPr kumimoji="1" lang="en-US" altLang="ja-JP" dirty="0"/>
              <a:t>〜</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6015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a:t>
            </a:r>
            <a:r>
              <a:rPr kumimoji="1" lang="en-US" altLang="ja-JP" dirty="0"/>
              <a:t>¥theta=90</a:t>
            </a:r>
            <a:r>
              <a:rPr kumimoji="1" lang="ja-JP" altLang="en-US"/>
              <a:t>の</a:t>
            </a:r>
            <a:r>
              <a:rPr kumimoji="1" lang="en-US" altLang="ja-JP" dirty="0" err="1"/>
              <a:t>xy</a:t>
            </a:r>
            <a:r>
              <a:rPr kumimoji="1" lang="ja-JP" altLang="en-US"/>
              <a:t>平面に赤道面・降着円盤」、「</a:t>
            </a:r>
            <a:r>
              <a:rPr kumimoji="1" lang="en-US" altLang="ja-JP" dirty="0"/>
              <a:t>¥theta_{0}</a:t>
            </a:r>
            <a:r>
              <a:rPr kumimoji="1" lang="ja-JP" altLang="en-US"/>
              <a:t>・スクリーン」、「リング・光源点・到達点」</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362268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ここは言うこと決める</a:t>
            </a:r>
            <a:endParaRPr kumimoji="1" lang="en-US" altLang="ja-JP" dirty="0"/>
          </a:p>
          <a:p>
            <a:r>
              <a:rPr kumimoji="1" lang="ja-JP" altLang="en-US"/>
              <a:t>軸については言及</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119433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67263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838200" y="6356352"/>
            <a:ext cx="2743200" cy="365125"/>
          </a:xfrm>
          <a:prstGeom prst="rect">
            <a:avLst/>
          </a:prstGeom>
        </p:spPr>
        <p:txBody>
          <a:bodyPr/>
          <a:lstStyle/>
          <a:p>
            <a:fld id="{4614F594-FD13-5D42-83B9-C0B26E473F13}" type="datetime1">
              <a:rPr lang="ja-JP" altLang="en-US" smtClean="0"/>
              <a:t>2025/2/21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BD2453C1-DF36-5E41-BFFE-92CC819F552D}" type="datetime1">
              <a:rPr lang="ja-JP" altLang="en-US" smtClean="0"/>
              <a:t>2025/2/21</a:t>
            </a:fld>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838200" y="6356352"/>
            <a:ext cx="2743200" cy="365125"/>
          </a:xfrm>
          <a:prstGeom prst="rect">
            <a:avLst/>
          </a:prstGeom>
        </p:spPr>
        <p:txBody>
          <a:bodyPr/>
          <a:lstStyle/>
          <a:p>
            <a:fld id="{08089A6B-BFE6-5B43-A330-3AB6ECDAEBAE}" type="datetime1">
              <a:rPr lang="ja-JP" altLang="en-US" smtClean="0"/>
              <a:t>2025/2/21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2400">
                <a:solidFill>
                  <a:schemeClr val="tx1">
                    <a:tint val="82000"/>
                  </a:schemeClr>
                </a:solidFill>
              </a:defRPr>
            </a:lvl1pPr>
          </a:lstStyle>
          <a:p>
            <a:fld id="{48F63A3B-78C7-47BE-AE5E-E10140E04643}" type="slidenum">
              <a:rPr lang="en-US" smtClean="0"/>
              <a:pPr/>
              <a:t>‹#›</a:t>
            </a:fld>
            <a:r>
              <a:rPr lang="en-US" dirty="0"/>
              <a:t>/17</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0770D-4799-E94B-A2F6-74D90F8B8715}" type="datetime1">
              <a:rPr kumimoji="1" lang="ja-JP" altLang="en-US" smtClean="0"/>
              <a:t>2025/2/21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2502.11755"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png"/><Relationship Id="rId7" Type="http://schemas.openxmlformats.org/officeDocument/2006/relationships/image" Target="../media/image36.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emf"/><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emf"/></Relationships>
</file>

<file path=ppt/slides/_rels/slide1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41.emf"/><Relationship Id="rId9" Type="http://schemas.openxmlformats.org/officeDocument/2006/relationships/image" Target="../media/image44.emf"/></Relationships>
</file>

<file path=ppt/slides/_rels/slide1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5.png"/><Relationship Id="rId7" Type="http://schemas.openxmlformats.org/officeDocument/2006/relationships/image" Target="../media/image41.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2.png"/><Relationship Id="rId7"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 Id="rId9"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png"/><Relationship Id="rId7" Type="http://schemas.openxmlformats.org/officeDocument/2006/relationships/image" Target="../media/image59.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8.emf"/><Relationship Id="rId5" Type="http://schemas.openxmlformats.org/officeDocument/2006/relationships/image" Target="../media/image57.emf"/><Relationship Id="rId10" Type="http://schemas.openxmlformats.org/officeDocument/2006/relationships/image" Target="../media/image62.emf"/><Relationship Id="rId4" Type="http://schemas.openxmlformats.org/officeDocument/2006/relationships/image" Target="../media/image56.emf"/><Relationship Id="rId9" Type="http://schemas.openxmlformats.org/officeDocument/2006/relationships/image" Target="../media/image61.emf"/></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1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8.png"/><Relationship Id="rId7" Type="http://schemas.openxmlformats.org/officeDocument/2006/relationships/image" Target="../media/image70.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9.emf"/><Relationship Id="rId11" Type="http://schemas.openxmlformats.org/officeDocument/2006/relationships/image" Target="../media/image62.emf"/><Relationship Id="rId5" Type="http://schemas.openxmlformats.org/officeDocument/2006/relationships/image" Target="../media/image47.emf"/><Relationship Id="rId10" Type="http://schemas.openxmlformats.org/officeDocument/2006/relationships/image" Target="../media/image73.emf"/><Relationship Id="rId4" Type="http://schemas.openxmlformats.org/officeDocument/2006/relationships/image" Target="../media/image48.emf"/><Relationship Id="rId9" Type="http://schemas.openxmlformats.org/officeDocument/2006/relationships/image" Target="../media/image72.emf"/></Relationships>
</file>

<file path=ppt/slides/_rels/slide21.xml.rels><?xml version="1.0" encoding="UTF-8" standalone="yes"?>
<Relationships xmlns="http://schemas.openxmlformats.org/package/2006/relationships"><Relationship Id="rId8" Type="http://schemas.openxmlformats.org/officeDocument/2006/relationships/image" Target="../media/image36.emf"/><Relationship Id="rId13" Type="http://schemas.openxmlformats.org/officeDocument/2006/relationships/image" Target="../media/image79.emf"/><Relationship Id="rId3" Type="http://schemas.openxmlformats.org/officeDocument/2006/relationships/image" Target="../media/image74.png"/><Relationship Id="rId7" Type="http://schemas.openxmlformats.org/officeDocument/2006/relationships/image" Target="../media/image35.emf"/><Relationship Id="rId12"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4.emf"/><Relationship Id="rId11" Type="http://schemas.openxmlformats.org/officeDocument/2006/relationships/image" Target="../media/image77.png"/><Relationship Id="rId5" Type="http://schemas.openxmlformats.org/officeDocument/2006/relationships/image" Target="../media/image42.png"/><Relationship Id="rId15" Type="http://schemas.openxmlformats.org/officeDocument/2006/relationships/image" Target="../media/image39.emf"/><Relationship Id="rId10"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37.emf"/><Relationship Id="rId14" Type="http://schemas.openxmlformats.org/officeDocument/2006/relationships/image" Target="../media/image3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FF5B142-321B-16EF-231C-8682B3049DB6}"/>
              </a:ext>
            </a:extLst>
          </p:cNvPr>
          <p:cNvPicPr>
            <a:picLocks noChangeAspect="1"/>
          </p:cNvPicPr>
          <p:nvPr/>
        </p:nvPicPr>
        <p:blipFill>
          <a:blip r:embed="rId2"/>
          <a:stretch>
            <a:fillRect/>
          </a:stretch>
        </p:blipFill>
        <p:spPr>
          <a:xfrm>
            <a:off x="6089901" y="-420853"/>
            <a:ext cx="6051177" cy="4034118"/>
          </a:xfrm>
          <a:prstGeom prst="rect">
            <a:avLst/>
          </a:prstGeom>
        </p:spPr>
      </p:pic>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714339" y="2507950"/>
            <a:ext cx="10751127" cy="963168"/>
          </a:xfrm>
        </p:spPr>
        <p:txBody>
          <a:bodyPr>
            <a:normAutofit/>
          </a:bodyPr>
          <a:lstStyle/>
          <a:p>
            <a:r>
              <a:rPr lang="ja-JP" altLang="en-US" sz="4400"/>
              <a:t>高密度コアモデルにおける降着円盤の像</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2435351" y="3755412"/>
            <a:ext cx="7309101" cy="1685268"/>
          </a:xfrm>
        </p:spPr>
        <p:txBody>
          <a:bodyPr>
            <a:normAutofit/>
          </a:bodyPr>
          <a:lstStyle/>
          <a:p>
            <a:r>
              <a:rPr kumimoji="1" lang="ja-JP" altLang="en-US" sz="2400">
                <a:latin typeface="Hiragino Kaku Gothic Std W8" panose="020B0800000000000000" pitchFamily="34" charset="-128"/>
                <a:ea typeface="Hiragino Kaku Gothic Std W8" panose="020B0800000000000000" pitchFamily="34" charset="-128"/>
              </a:rPr>
              <a:t>理論物理学研究室</a:t>
            </a:r>
            <a:r>
              <a:rPr lang="ja-JP" altLang="en-US" sz="2400"/>
              <a:t>　</a:t>
            </a:r>
            <a:r>
              <a:rPr kumimoji="1" lang="en-US" altLang="ja-JP" sz="2400" dirty="0">
                <a:latin typeface="Hiragino Kaku Gothic Std W8" panose="020B0800000000000000" pitchFamily="34" charset="-128"/>
                <a:ea typeface="Hiragino Kaku Gothic Std W8" panose="020B0800000000000000" pitchFamily="34" charset="-128"/>
              </a:rPr>
              <a:t>20041054</a:t>
            </a:r>
            <a:r>
              <a:rPr kumimoji="1" lang="ja-JP" altLang="en-US" sz="2400">
                <a:latin typeface="Hiragino Kaku Gothic Std W8" panose="020B0800000000000000" pitchFamily="34" charset="-128"/>
                <a:ea typeface="Hiragino Kaku Gothic Std W8" panose="020B0800000000000000" pitchFamily="34" charset="-128"/>
              </a:rPr>
              <a:t>　</a:t>
            </a:r>
            <a:r>
              <a:rPr lang="ja-JP" altLang="en-US" sz="2400">
                <a:latin typeface="Hiragino Kaku Gothic Std W8" panose="020B0800000000000000" pitchFamily="34" charset="-128"/>
                <a:ea typeface="Hiragino Kaku Gothic Std W8" panose="020B0800000000000000" pitchFamily="34" charset="-128"/>
              </a:rPr>
              <a:t>大豆生田幹</a:t>
            </a:r>
            <a:endParaRPr lang="en-US" altLang="ja-JP" sz="2400" dirty="0">
              <a:latin typeface="Hiragino Kaku Gothic Std W8" panose="020B0800000000000000" pitchFamily="34" charset="-128"/>
              <a:ea typeface="Hiragino Kaku Gothic Std W8" panose="020B0800000000000000" pitchFamily="34" charset="-128"/>
            </a:endParaRPr>
          </a:p>
          <a:p>
            <a:endParaRPr lang="en-US" altLang="ja-JP" sz="2400" dirty="0">
              <a:latin typeface="Hiragino Kaku Gothic Std W8" panose="020B0800000000000000" pitchFamily="34" charset="-128"/>
              <a:ea typeface="Hiragino Kaku Gothic Std W8" panose="020B0800000000000000" pitchFamily="34" charset="-128"/>
            </a:endParaRPr>
          </a:p>
          <a:p>
            <a:r>
              <a:rPr kumimoji="1" lang="en-US" altLang="ja-JP" sz="2400" dirty="0">
                <a:latin typeface="Hiragino Kaku Gothic Std W8" panose="020B0800000000000000" pitchFamily="34" charset="-128"/>
                <a:ea typeface="Hiragino Kaku Gothic Std W8" panose="020B0800000000000000" pitchFamily="34" charset="-128"/>
                <a:hlinkClick r:id="rId3"/>
              </a:rPr>
              <a:t>arXiv: 2502.11755</a:t>
            </a:r>
            <a:endParaRPr kumimoji="1" lang="en-US" altLang="ja-JP" sz="2400" dirty="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3CA15761-CF49-B634-73C9-82FD7EEEF091}"/>
              </a:ext>
            </a:extLst>
          </p:cNvPr>
          <p:cNvPicPr>
            <a:picLocks noChangeAspect="1"/>
          </p:cNvPicPr>
          <p:nvPr/>
        </p:nvPicPr>
        <p:blipFill>
          <a:blip r:embed="rId4"/>
          <a:stretch>
            <a:fillRect/>
          </a:stretch>
        </p:blipFill>
        <p:spPr>
          <a:xfrm>
            <a:off x="-348020" y="4223447"/>
            <a:ext cx="4597290" cy="3064860"/>
          </a:xfrm>
          <a:prstGeom prst="rect">
            <a:avLst/>
          </a:prstGeom>
        </p:spPr>
      </p:pic>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40180251-4096-6610-B03B-B190EA26B6C9}"/>
              </a:ext>
            </a:extLst>
          </p:cNvPr>
          <p:cNvPicPr>
            <a:picLocks noChangeAspect="1"/>
          </p:cNvPicPr>
          <p:nvPr/>
        </p:nvPicPr>
        <p:blipFill>
          <a:blip r:embed="rId3"/>
          <a:stretch>
            <a:fillRect/>
          </a:stretch>
        </p:blipFill>
        <p:spPr>
          <a:xfrm>
            <a:off x="-24004" y="1069112"/>
            <a:ext cx="12191999" cy="3051163"/>
          </a:xfrm>
          <a:prstGeom prst="rect">
            <a:avLst/>
          </a:prstGeom>
        </p:spPr>
      </p:pic>
      <p:pic>
        <p:nvPicPr>
          <p:cNvPr id="8" name="図 7">
            <a:extLst>
              <a:ext uri="{FF2B5EF4-FFF2-40B4-BE49-F238E27FC236}">
                <a16:creationId xmlns:a16="http://schemas.microsoft.com/office/drawing/2014/main" id="{004BB2D9-880E-B022-6326-295B87D9D59F}"/>
              </a:ext>
            </a:extLst>
          </p:cNvPr>
          <p:cNvPicPr>
            <a:picLocks noChangeAspect="1"/>
          </p:cNvPicPr>
          <p:nvPr/>
        </p:nvPicPr>
        <p:blipFill>
          <a:blip r:embed="rId4"/>
          <a:stretch>
            <a:fillRect/>
          </a:stretch>
        </p:blipFill>
        <p:spPr>
          <a:xfrm>
            <a:off x="3083859" y="4145041"/>
            <a:ext cx="6024281" cy="2537528"/>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作成した像</a:t>
            </a:r>
          </a:p>
        </p:txBody>
      </p:sp>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5"/>
          <a:stretch>
            <a:fillRect/>
          </a:stretch>
        </p:blipFill>
        <p:spPr>
          <a:xfrm>
            <a:off x="1023666" y="4145041"/>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6"/>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7"/>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8"/>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9"/>
          <a:stretch>
            <a:fillRect/>
          </a:stretch>
        </p:blipFill>
        <p:spPr>
          <a:xfrm>
            <a:off x="3737828"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0"/>
          <a:stretch>
            <a:fillRect/>
          </a:stretch>
        </p:blipFill>
        <p:spPr>
          <a:xfrm>
            <a:off x="338109" y="1248970"/>
            <a:ext cx="343334" cy="429168"/>
          </a:xfrm>
          <a:prstGeom prst="rect">
            <a:avLst/>
          </a:prstGeom>
        </p:spPr>
      </p:pic>
      <p:cxnSp>
        <p:nvCxnSpPr>
          <p:cNvPr id="24" name="直線コネクタ 23">
            <a:extLst>
              <a:ext uri="{FF2B5EF4-FFF2-40B4-BE49-F238E27FC236}">
                <a16:creationId xmlns:a16="http://schemas.microsoft.com/office/drawing/2014/main" id="{105D242F-139D-31A1-6EC4-9E60CC68946F}"/>
              </a:ext>
            </a:extLst>
          </p:cNvPr>
          <p:cNvCxnSpPr/>
          <p:nvPr/>
        </p:nvCxnSpPr>
        <p:spPr>
          <a:xfrm>
            <a:off x="7752775" y="4948316"/>
            <a:ext cx="729841" cy="0"/>
          </a:xfrm>
          <a:prstGeom prst="line">
            <a:avLst/>
          </a:prstGeom>
        </p:spPr>
        <p:style>
          <a:lnRef idx="2">
            <a:schemeClr val="dk1"/>
          </a:lnRef>
          <a:fillRef idx="0">
            <a:schemeClr val="dk1"/>
          </a:fillRef>
          <a:effectRef idx="1">
            <a:schemeClr val="dk1"/>
          </a:effectRef>
          <a:fontRef idx="minor">
            <a:schemeClr val="tx1"/>
          </a:fontRef>
        </p:style>
      </p:cxnSp>
      <p:sp>
        <p:nvSpPr>
          <p:cNvPr id="9" name="スライド番号プレースホルダー 8">
            <a:extLst>
              <a:ext uri="{FF2B5EF4-FFF2-40B4-BE49-F238E27FC236}">
                <a16:creationId xmlns:a16="http://schemas.microsoft.com/office/drawing/2014/main" id="{BBE79638-1EE0-EA4F-4A3F-968E9F2D4850}"/>
              </a:ext>
            </a:extLst>
          </p:cNvPr>
          <p:cNvSpPr>
            <a:spLocks noGrp="1"/>
          </p:cNvSpPr>
          <p:nvPr>
            <p:ph type="sldNum" sz="quarter" idx="12"/>
          </p:nvPr>
        </p:nvSpPr>
        <p:spPr/>
        <p:txBody>
          <a:bodyPr/>
          <a:lstStyle/>
          <a:p>
            <a:fld id="{48F63A3B-78C7-47BE-AE5E-E10140E04643}" type="slidenum">
              <a:rPr lang="en-US" smtClean="0"/>
              <a:pPr/>
              <a:t>10</a:t>
            </a:fld>
            <a:r>
              <a:rPr lang="en-US"/>
              <a:t>/17</a:t>
            </a:r>
            <a:endParaRPr lang="en-US" dirty="0"/>
          </a:p>
        </p:txBody>
      </p:sp>
    </p:spTree>
    <p:extLst>
      <p:ext uri="{BB962C8B-B14F-4D97-AF65-F5344CB8AC3E}">
        <p14:creationId xmlns:p14="http://schemas.microsoft.com/office/powerpoint/2010/main" val="58145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1B76E19-AA1C-26DE-411F-53EC76E3B3BF}"/>
              </a:ext>
            </a:extLst>
          </p:cNvPr>
          <p:cNvPicPr>
            <a:picLocks noChangeAspect="1"/>
          </p:cNvPicPr>
          <p:nvPr/>
        </p:nvPicPr>
        <p:blipFill>
          <a:blip r:embed="rId3"/>
          <a:stretch>
            <a:fillRect/>
          </a:stretch>
        </p:blipFill>
        <p:spPr>
          <a:xfrm>
            <a:off x="1543855" y="1333419"/>
            <a:ext cx="4259791" cy="2839860"/>
          </a:xfrm>
          <a:prstGeom prst="rect">
            <a:avLst/>
          </a:prstGeom>
        </p:spPr>
      </p:pic>
      <p:pic>
        <p:nvPicPr>
          <p:cNvPr id="14" name="図 13">
            <a:extLst>
              <a:ext uri="{FF2B5EF4-FFF2-40B4-BE49-F238E27FC236}">
                <a16:creationId xmlns:a16="http://schemas.microsoft.com/office/drawing/2014/main" id="{15F4946D-0CC2-FE4C-7C1F-9B0ACE3163D5}"/>
              </a:ext>
            </a:extLst>
          </p:cNvPr>
          <p:cNvPicPr>
            <a:picLocks noChangeAspect="1"/>
          </p:cNvPicPr>
          <p:nvPr/>
        </p:nvPicPr>
        <p:blipFill>
          <a:blip r:embed="rId4"/>
          <a:stretch>
            <a:fillRect/>
          </a:stretch>
        </p:blipFill>
        <p:spPr>
          <a:xfrm>
            <a:off x="2654912" y="1480261"/>
            <a:ext cx="1216295" cy="184288"/>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シュバルツシルト時空との比較</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976101" y="4555337"/>
            <a:ext cx="10544908" cy="984738"/>
          </a:xfrm>
        </p:spPr>
        <p:txBody>
          <a:bodyPr>
            <a:normAutofit/>
          </a:bodyPr>
          <a:lstStyle/>
          <a:p>
            <a:pPr marL="0" indent="0">
              <a:lnSpc>
                <a:spcPct val="100000"/>
              </a:lnSpc>
              <a:buNone/>
            </a:pPr>
            <a:r>
              <a:rPr lang="ja-JP" altLang="en-US" sz="2400"/>
              <a:t>シュバルツシルト時空では、</a:t>
            </a:r>
            <a:r>
              <a:rPr lang="ja-JP" altLang="en-US" sz="2400">
                <a:solidFill>
                  <a:srgbClr val="FF0000"/>
                </a:solidFill>
              </a:rPr>
              <a:t>すべての像が</a:t>
            </a:r>
            <a:r>
              <a:rPr lang="en-US" altLang="ja-JP" sz="2400" dirty="0">
                <a:solidFill>
                  <a:srgbClr val="FF0000"/>
                </a:solidFill>
              </a:rPr>
              <a:t>1</a:t>
            </a:r>
            <a:r>
              <a:rPr lang="ja-JP" altLang="en-US" sz="2400">
                <a:solidFill>
                  <a:srgbClr val="FF0000"/>
                </a:solidFill>
              </a:rPr>
              <a:t>重</a:t>
            </a:r>
            <a:r>
              <a:rPr lang="ja-JP" altLang="en-US" sz="2400"/>
              <a:t>に見えている。</a:t>
            </a:r>
            <a:endParaRPr lang="en-US" altLang="ja-JP" sz="2400" dirty="0"/>
          </a:p>
          <a:p>
            <a:pPr marL="0" indent="0">
              <a:lnSpc>
                <a:spcPct val="100000"/>
              </a:lnSpc>
              <a:buNone/>
            </a:pPr>
            <a:r>
              <a:rPr lang="ja-JP" altLang="en-US" sz="2400"/>
              <a:t>ブハダール時空では、</a:t>
            </a:r>
            <a:r>
              <a:rPr lang="ja-JP" altLang="en-US" sz="2400">
                <a:solidFill>
                  <a:srgbClr val="C00000"/>
                </a:solidFill>
              </a:rPr>
              <a:t>高次像が</a:t>
            </a:r>
            <a:r>
              <a:rPr lang="en-US" altLang="ja-JP" sz="2400" dirty="0">
                <a:solidFill>
                  <a:srgbClr val="C00000"/>
                </a:solidFill>
              </a:rPr>
              <a:t>2</a:t>
            </a:r>
            <a:r>
              <a:rPr lang="ja-JP" altLang="en-US" sz="2400">
                <a:solidFill>
                  <a:srgbClr val="C00000"/>
                </a:solidFill>
              </a:rPr>
              <a:t>重</a:t>
            </a:r>
            <a:r>
              <a:rPr lang="ja-JP" altLang="en-US" sz="2400"/>
              <a:t>に見えている。</a:t>
            </a:r>
            <a:endParaRPr lang="en-US" altLang="ja-JP" sz="2400" dirty="0"/>
          </a:p>
        </p:txBody>
      </p:sp>
      <p:pic>
        <p:nvPicPr>
          <p:cNvPr id="5" name="図 4">
            <a:extLst>
              <a:ext uri="{FF2B5EF4-FFF2-40B4-BE49-F238E27FC236}">
                <a16:creationId xmlns:a16="http://schemas.microsoft.com/office/drawing/2014/main" id="{6797BDD7-FC48-1007-5D3F-82AEC2B8B31A}"/>
              </a:ext>
            </a:extLst>
          </p:cNvPr>
          <p:cNvPicPr>
            <a:picLocks noChangeAspect="1"/>
          </p:cNvPicPr>
          <p:nvPr/>
        </p:nvPicPr>
        <p:blipFill>
          <a:blip r:embed="rId5"/>
          <a:stretch>
            <a:fillRect/>
          </a:stretch>
        </p:blipFill>
        <p:spPr>
          <a:xfrm>
            <a:off x="5172409" y="3722411"/>
            <a:ext cx="348378" cy="367209"/>
          </a:xfrm>
          <a:prstGeom prst="rect">
            <a:avLst/>
          </a:prstGeom>
        </p:spPr>
      </p:pic>
      <p:pic>
        <p:nvPicPr>
          <p:cNvPr id="9" name="図 8">
            <a:extLst>
              <a:ext uri="{FF2B5EF4-FFF2-40B4-BE49-F238E27FC236}">
                <a16:creationId xmlns:a16="http://schemas.microsoft.com/office/drawing/2014/main" id="{F46B233C-665F-429B-ECA9-B30B8AC4B117}"/>
              </a:ext>
            </a:extLst>
          </p:cNvPr>
          <p:cNvPicPr>
            <a:picLocks noChangeAspect="1"/>
          </p:cNvPicPr>
          <p:nvPr/>
        </p:nvPicPr>
        <p:blipFill>
          <a:blip r:embed="rId6"/>
          <a:stretch>
            <a:fillRect/>
          </a:stretch>
        </p:blipFill>
        <p:spPr>
          <a:xfrm>
            <a:off x="1866669" y="1366333"/>
            <a:ext cx="343334" cy="429168"/>
          </a:xfrm>
          <a:prstGeom prst="rect">
            <a:avLst/>
          </a:prstGeom>
        </p:spPr>
      </p:pic>
      <p:pic>
        <p:nvPicPr>
          <p:cNvPr id="8" name="図 7">
            <a:extLst>
              <a:ext uri="{FF2B5EF4-FFF2-40B4-BE49-F238E27FC236}">
                <a16:creationId xmlns:a16="http://schemas.microsoft.com/office/drawing/2014/main" id="{FD7F6E64-07BD-A835-50F5-2BDDF5343647}"/>
              </a:ext>
            </a:extLst>
          </p:cNvPr>
          <p:cNvPicPr>
            <a:picLocks noChangeAspect="1"/>
          </p:cNvPicPr>
          <p:nvPr/>
        </p:nvPicPr>
        <p:blipFill>
          <a:blip r:embed="rId7"/>
          <a:stretch>
            <a:fillRect/>
          </a:stretch>
        </p:blipFill>
        <p:spPr>
          <a:xfrm>
            <a:off x="6248555" y="1333419"/>
            <a:ext cx="4259789" cy="2839860"/>
          </a:xfrm>
          <a:prstGeom prst="rect">
            <a:avLst/>
          </a:prstGeom>
        </p:spPr>
      </p:pic>
      <p:pic>
        <p:nvPicPr>
          <p:cNvPr id="13" name="図 12">
            <a:extLst>
              <a:ext uri="{FF2B5EF4-FFF2-40B4-BE49-F238E27FC236}">
                <a16:creationId xmlns:a16="http://schemas.microsoft.com/office/drawing/2014/main" id="{695016DC-BE4C-8301-5EA7-60132368F170}"/>
              </a:ext>
            </a:extLst>
          </p:cNvPr>
          <p:cNvPicPr>
            <a:picLocks noChangeAspect="1"/>
          </p:cNvPicPr>
          <p:nvPr/>
        </p:nvPicPr>
        <p:blipFill>
          <a:blip r:embed="rId8"/>
          <a:stretch>
            <a:fillRect/>
          </a:stretch>
        </p:blipFill>
        <p:spPr>
          <a:xfrm>
            <a:off x="9174456" y="1460333"/>
            <a:ext cx="895317" cy="247278"/>
          </a:xfrm>
          <a:prstGeom prst="rect">
            <a:avLst/>
          </a:prstGeom>
        </p:spPr>
      </p:pic>
      <p:pic>
        <p:nvPicPr>
          <p:cNvPr id="11" name="図 10">
            <a:extLst>
              <a:ext uri="{FF2B5EF4-FFF2-40B4-BE49-F238E27FC236}">
                <a16:creationId xmlns:a16="http://schemas.microsoft.com/office/drawing/2014/main" id="{A52FC46D-6B48-2447-BFF8-59FE06A4D012}"/>
              </a:ext>
            </a:extLst>
          </p:cNvPr>
          <p:cNvPicPr>
            <a:picLocks noChangeAspect="1"/>
          </p:cNvPicPr>
          <p:nvPr/>
        </p:nvPicPr>
        <p:blipFill>
          <a:blip r:embed="rId9"/>
          <a:stretch>
            <a:fillRect/>
          </a:stretch>
        </p:blipFill>
        <p:spPr>
          <a:xfrm>
            <a:off x="7396631" y="1491107"/>
            <a:ext cx="854740" cy="179620"/>
          </a:xfrm>
          <a:prstGeom prst="rect">
            <a:avLst/>
          </a:prstGeom>
        </p:spPr>
      </p:pic>
      <p:cxnSp>
        <p:nvCxnSpPr>
          <p:cNvPr id="10" name="直線コネクタ 9">
            <a:extLst>
              <a:ext uri="{FF2B5EF4-FFF2-40B4-BE49-F238E27FC236}">
                <a16:creationId xmlns:a16="http://schemas.microsoft.com/office/drawing/2014/main" id="{7A066A83-24B9-54FD-BDDC-669FD98EDFB3}"/>
              </a:ext>
            </a:extLst>
          </p:cNvPr>
          <p:cNvCxnSpPr>
            <a:cxnSpLocks/>
          </p:cNvCxnSpPr>
          <p:nvPr/>
        </p:nvCxnSpPr>
        <p:spPr>
          <a:xfrm>
            <a:off x="823546" y="5769199"/>
            <a:ext cx="1054490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コンテンツ プレースホルダー 2">
            <a:extLst>
              <a:ext uri="{FF2B5EF4-FFF2-40B4-BE49-F238E27FC236}">
                <a16:creationId xmlns:a16="http://schemas.microsoft.com/office/drawing/2014/main" id="{8AB9A306-0B72-5484-8888-DCE69FD1648B}"/>
              </a:ext>
            </a:extLst>
          </p:cNvPr>
          <p:cNvSpPr txBox="1">
            <a:spLocks/>
          </p:cNvSpPr>
          <p:nvPr/>
        </p:nvSpPr>
        <p:spPr>
          <a:xfrm>
            <a:off x="1162982" y="5956449"/>
            <a:ext cx="9836727" cy="58112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None/>
            </a:pPr>
            <a:r>
              <a:rPr lang="ja-JP" altLang="en-US" sz="2000"/>
              <a:t>それぞれの像は次数に限りがないが、</a:t>
            </a:r>
            <a:r>
              <a:rPr lang="en-US" altLang="ja-JP" sz="2000" dirty="0"/>
              <a:t>2</a:t>
            </a:r>
            <a:r>
              <a:rPr lang="ja-JP" altLang="en-US" sz="2000"/>
              <a:t>次までしか見せていない。</a:t>
            </a:r>
            <a:endParaRPr lang="en-US" altLang="ja-JP" sz="2000" dirty="0"/>
          </a:p>
          <a:p>
            <a:pPr marL="0" indent="0">
              <a:lnSpc>
                <a:spcPct val="100000"/>
              </a:lnSpc>
              <a:buFont typeface="Arial" panose="020B0604020202020204" pitchFamily="34" charset="0"/>
              <a:buNone/>
            </a:pPr>
            <a:endParaRPr lang="en-US" altLang="ja-JP" sz="2000" dirty="0">
              <a:solidFill>
                <a:srgbClr val="FF0000"/>
              </a:solidFill>
            </a:endParaRPr>
          </a:p>
        </p:txBody>
      </p:sp>
      <p:sp>
        <p:nvSpPr>
          <p:cNvPr id="18" name="スライド番号プレースホルダー 17">
            <a:extLst>
              <a:ext uri="{FF2B5EF4-FFF2-40B4-BE49-F238E27FC236}">
                <a16:creationId xmlns:a16="http://schemas.microsoft.com/office/drawing/2014/main" id="{80D6803C-536D-40EA-ECD5-AAB0028EDC2B}"/>
              </a:ext>
            </a:extLst>
          </p:cNvPr>
          <p:cNvSpPr>
            <a:spLocks noGrp="1"/>
          </p:cNvSpPr>
          <p:nvPr>
            <p:ph type="sldNum" sz="quarter" idx="12"/>
          </p:nvPr>
        </p:nvSpPr>
        <p:spPr/>
        <p:txBody>
          <a:bodyPr/>
          <a:lstStyle/>
          <a:p>
            <a:fld id="{48F63A3B-78C7-47BE-AE5E-E10140E04643}" type="slidenum">
              <a:rPr lang="en-US" smtClean="0"/>
              <a:pPr/>
              <a:t>11</a:t>
            </a:fld>
            <a:r>
              <a:rPr lang="en-US"/>
              <a:t>/17</a:t>
            </a:r>
            <a:endParaRPr lang="en-US" dirty="0"/>
          </a:p>
        </p:txBody>
      </p:sp>
    </p:spTree>
    <p:extLst>
      <p:ext uri="{BB962C8B-B14F-4D97-AF65-F5344CB8AC3E}">
        <p14:creationId xmlns:p14="http://schemas.microsoft.com/office/powerpoint/2010/main" val="402724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重像が現れる</a:t>
            </a:r>
            <a:r>
              <a:rPr lang="ja-JP" altLang="en-US">
                <a:solidFill>
                  <a:schemeClr val="bg1"/>
                </a:solidFill>
              </a:rPr>
              <a:t>原因</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261707" y="5089429"/>
            <a:ext cx="9752656" cy="1471590"/>
          </a:xfrm>
        </p:spPr>
        <p:txBody>
          <a:bodyPr>
            <a:normAutofit/>
          </a:bodyPr>
          <a:lstStyle/>
          <a:p>
            <a:pPr marL="0" indent="0">
              <a:lnSpc>
                <a:spcPct val="100000"/>
              </a:lnSpc>
              <a:buNone/>
            </a:pPr>
            <a:r>
              <a:rPr lang="en-US" altLang="ja-JP" sz="2400" dirty="0"/>
              <a:t>1</a:t>
            </a:r>
            <a:r>
              <a:rPr lang="ja-JP" altLang="en-US" sz="2400"/>
              <a:t>次、</a:t>
            </a:r>
            <a:r>
              <a:rPr lang="en-US" altLang="ja-JP" sz="2400" dirty="0"/>
              <a:t>2</a:t>
            </a:r>
            <a:r>
              <a:rPr lang="ja-JP" altLang="en-US" sz="2400"/>
              <a:t>次の像をつくる光を描くと上のようになった。</a:t>
            </a:r>
            <a:endParaRPr lang="en-US" altLang="ja-JP" sz="2400" dirty="0"/>
          </a:p>
          <a:p>
            <a:pPr marL="0" indent="0">
              <a:lnSpc>
                <a:spcPct val="100000"/>
              </a:lnSpc>
              <a:buNone/>
            </a:pPr>
            <a:r>
              <a:rPr lang="ja-JP" altLang="en-US" sz="2400">
                <a:solidFill>
                  <a:srgbClr val="FF0000"/>
                </a:solidFill>
              </a:rPr>
              <a:t>シュバルツシルト時空</a:t>
            </a:r>
            <a:r>
              <a:rPr lang="ja-JP" altLang="en-US" sz="2400"/>
              <a:t>では</a:t>
            </a:r>
            <a:r>
              <a:rPr lang="ja-JP" altLang="en-US" sz="2400">
                <a:solidFill>
                  <a:schemeClr val="tx2">
                    <a:lumMod val="50000"/>
                    <a:lumOff val="50000"/>
                  </a:schemeClr>
                </a:solidFill>
              </a:rPr>
              <a:t>中心付近を通る光はホライズンに落ち込み、</a:t>
            </a:r>
            <a:endParaRPr lang="en-US" altLang="ja-JP" sz="2400" dirty="0">
              <a:solidFill>
                <a:schemeClr val="tx2">
                  <a:lumMod val="50000"/>
                  <a:lumOff val="50000"/>
                </a:schemeClr>
              </a:solidFill>
            </a:endParaRPr>
          </a:p>
          <a:p>
            <a:pPr marL="0" indent="0">
              <a:lnSpc>
                <a:spcPct val="100000"/>
              </a:lnSpc>
              <a:buNone/>
            </a:pPr>
            <a:r>
              <a:rPr lang="ja-JP" altLang="en-US" sz="2400">
                <a:solidFill>
                  <a:srgbClr val="FF0000"/>
                </a:solidFill>
              </a:rPr>
              <a:t>ブハダール時空</a:t>
            </a:r>
            <a:r>
              <a:rPr lang="ja-JP" altLang="en-US" sz="2400"/>
              <a:t>では</a:t>
            </a:r>
            <a:r>
              <a:rPr lang="ja-JP" altLang="en-US" sz="2400">
                <a:solidFill>
                  <a:schemeClr val="tx2">
                    <a:lumMod val="50000"/>
                    <a:lumOff val="50000"/>
                  </a:schemeClr>
                </a:solidFill>
              </a:rPr>
              <a:t>中心付近を通る光も散乱されて観測者に届く。</a:t>
            </a:r>
            <a:endParaRPr lang="en-US" altLang="ja-JP" sz="2400" dirty="0">
              <a:solidFill>
                <a:schemeClr val="tx2">
                  <a:lumMod val="50000"/>
                  <a:lumOff val="50000"/>
                </a:schemeClr>
              </a:solidFill>
            </a:endParaRPr>
          </a:p>
        </p:txBody>
      </p:sp>
      <p:sp>
        <p:nvSpPr>
          <p:cNvPr id="10" name="スライド番号プレースホルダー 9">
            <a:extLst>
              <a:ext uri="{FF2B5EF4-FFF2-40B4-BE49-F238E27FC236}">
                <a16:creationId xmlns:a16="http://schemas.microsoft.com/office/drawing/2014/main" id="{D98D42F3-E874-D914-BD22-0AC9F655595A}"/>
              </a:ext>
            </a:extLst>
          </p:cNvPr>
          <p:cNvSpPr>
            <a:spLocks noGrp="1"/>
          </p:cNvSpPr>
          <p:nvPr>
            <p:ph type="sldNum" sz="quarter" idx="12"/>
          </p:nvPr>
        </p:nvSpPr>
        <p:spPr/>
        <p:txBody>
          <a:bodyPr/>
          <a:lstStyle/>
          <a:p>
            <a:fld id="{48F63A3B-78C7-47BE-AE5E-E10140E04643}" type="slidenum">
              <a:rPr lang="en-US" smtClean="0"/>
              <a:pPr/>
              <a:t>12</a:t>
            </a:fld>
            <a:r>
              <a:rPr lang="en-US"/>
              <a:t>/17</a:t>
            </a:r>
            <a:endParaRPr lang="en-US" dirty="0"/>
          </a:p>
        </p:txBody>
      </p:sp>
      <p:pic>
        <p:nvPicPr>
          <p:cNvPr id="11" name="図 10">
            <a:extLst>
              <a:ext uri="{FF2B5EF4-FFF2-40B4-BE49-F238E27FC236}">
                <a16:creationId xmlns:a16="http://schemas.microsoft.com/office/drawing/2014/main" id="{8E92BCB5-949E-70C0-1E36-0B13A9A43AC2}"/>
              </a:ext>
            </a:extLst>
          </p:cNvPr>
          <p:cNvPicPr>
            <a:picLocks noChangeAspect="1"/>
          </p:cNvPicPr>
          <p:nvPr/>
        </p:nvPicPr>
        <p:blipFill>
          <a:blip r:embed="rId3"/>
          <a:stretch>
            <a:fillRect/>
          </a:stretch>
        </p:blipFill>
        <p:spPr>
          <a:xfrm>
            <a:off x="1963878" y="1424448"/>
            <a:ext cx="4942773" cy="3295182"/>
          </a:xfrm>
          <a:prstGeom prst="rect">
            <a:avLst/>
          </a:prstGeom>
        </p:spPr>
      </p:pic>
      <p:pic>
        <p:nvPicPr>
          <p:cNvPr id="20" name="図 19">
            <a:extLst>
              <a:ext uri="{FF2B5EF4-FFF2-40B4-BE49-F238E27FC236}">
                <a16:creationId xmlns:a16="http://schemas.microsoft.com/office/drawing/2014/main" id="{11638AB3-7268-AD57-0D20-C28C833B7609}"/>
              </a:ext>
            </a:extLst>
          </p:cNvPr>
          <p:cNvPicPr>
            <a:picLocks noChangeAspect="1"/>
          </p:cNvPicPr>
          <p:nvPr/>
        </p:nvPicPr>
        <p:blipFill>
          <a:blip r:embed="rId4"/>
          <a:stretch>
            <a:fillRect/>
          </a:stretch>
        </p:blipFill>
        <p:spPr>
          <a:xfrm>
            <a:off x="6906651" y="1398826"/>
            <a:ext cx="4942773" cy="3295182"/>
          </a:xfrm>
          <a:prstGeom prst="rect">
            <a:avLst/>
          </a:prstGeom>
        </p:spPr>
      </p:pic>
      <p:pic>
        <p:nvPicPr>
          <p:cNvPr id="23" name="図 22">
            <a:extLst>
              <a:ext uri="{FF2B5EF4-FFF2-40B4-BE49-F238E27FC236}">
                <a16:creationId xmlns:a16="http://schemas.microsoft.com/office/drawing/2014/main" id="{3DFEA91E-B342-F9A9-DB98-6A282800DA18}"/>
              </a:ext>
            </a:extLst>
          </p:cNvPr>
          <p:cNvPicPr>
            <a:picLocks noChangeAspect="1"/>
          </p:cNvPicPr>
          <p:nvPr/>
        </p:nvPicPr>
        <p:blipFill>
          <a:blip r:embed="rId5"/>
          <a:stretch>
            <a:fillRect/>
          </a:stretch>
        </p:blipFill>
        <p:spPr>
          <a:xfrm>
            <a:off x="1817364" y="1688553"/>
            <a:ext cx="464163" cy="280098"/>
          </a:xfrm>
          <a:prstGeom prst="rect">
            <a:avLst/>
          </a:prstGeom>
        </p:spPr>
      </p:pic>
      <p:pic>
        <p:nvPicPr>
          <p:cNvPr id="25" name="図 24">
            <a:extLst>
              <a:ext uri="{FF2B5EF4-FFF2-40B4-BE49-F238E27FC236}">
                <a16:creationId xmlns:a16="http://schemas.microsoft.com/office/drawing/2014/main" id="{B22B27C7-8D1C-91A8-3FC8-20B56818144D}"/>
              </a:ext>
            </a:extLst>
          </p:cNvPr>
          <p:cNvPicPr>
            <a:picLocks noChangeAspect="1"/>
          </p:cNvPicPr>
          <p:nvPr/>
        </p:nvPicPr>
        <p:blipFill>
          <a:blip r:embed="rId6"/>
          <a:stretch>
            <a:fillRect/>
          </a:stretch>
        </p:blipFill>
        <p:spPr>
          <a:xfrm>
            <a:off x="6953143" y="4332391"/>
            <a:ext cx="254000" cy="266700"/>
          </a:xfrm>
          <a:prstGeom prst="rect">
            <a:avLst/>
          </a:prstGeom>
        </p:spPr>
      </p:pic>
      <p:pic>
        <p:nvPicPr>
          <p:cNvPr id="26" name="図 25">
            <a:extLst>
              <a:ext uri="{FF2B5EF4-FFF2-40B4-BE49-F238E27FC236}">
                <a16:creationId xmlns:a16="http://schemas.microsoft.com/office/drawing/2014/main" id="{FD008031-6448-197D-4422-9834B9CC1154}"/>
              </a:ext>
            </a:extLst>
          </p:cNvPr>
          <p:cNvPicPr>
            <a:picLocks noChangeAspect="1"/>
          </p:cNvPicPr>
          <p:nvPr/>
        </p:nvPicPr>
        <p:blipFill>
          <a:blip r:embed="rId7"/>
          <a:stretch>
            <a:fillRect/>
          </a:stretch>
        </p:blipFill>
        <p:spPr>
          <a:xfrm>
            <a:off x="2644052" y="1596409"/>
            <a:ext cx="1216295" cy="184288"/>
          </a:xfrm>
          <a:prstGeom prst="rect">
            <a:avLst/>
          </a:prstGeom>
        </p:spPr>
      </p:pic>
      <p:pic>
        <p:nvPicPr>
          <p:cNvPr id="27" name="図 26">
            <a:extLst>
              <a:ext uri="{FF2B5EF4-FFF2-40B4-BE49-F238E27FC236}">
                <a16:creationId xmlns:a16="http://schemas.microsoft.com/office/drawing/2014/main" id="{64A5C1E8-FC9C-D68B-AE79-46DA0B21734E}"/>
              </a:ext>
            </a:extLst>
          </p:cNvPr>
          <p:cNvPicPr>
            <a:picLocks noChangeAspect="1"/>
          </p:cNvPicPr>
          <p:nvPr/>
        </p:nvPicPr>
        <p:blipFill>
          <a:blip r:embed="rId8"/>
          <a:stretch>
            <a:fillRect/>
          </a:stretch>
        </p:blipFill>
        <p:spPr>
          <a:xfrm>
            <a:off x="7755860" y="1598743"/>
            <a:ext cx="854740" cy="179620"/>
          </a:xfrm>
          <a:prstGeom prst="rect">
            <a:avLst/>
          </a:prstGeom>
        </p:spPr>
      </p:pic>
      <p:sp>
        <p:nvSpPr>
          <p:cNvPr id="28" name="テキスト ボックス 27">
            <a:extLst>
              <a:ext uri="{FF2B5EF4-FFF2-40B4-BE49-F238E27FC236}">
                <a16:creationId xmlns:a16="http://schemas.microsoft.com/office/drawing/2014/main" id="{1D5DBA99-C3BD-6E0A-7F53-C7D17A62325C}"/>
              </a:ext>
            </a:extLst>
          </p:cNvPr>
          <p:cNvSpPr txBox="1"/>
          <p:nvPr/>
        </p:nvSpPr>
        <p:spPr>
          <a:xfrm>
            <a:off x="5989677" y="2732663"/>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29" name="テキスト ボックス 28">
            <a:extLst>
              <a:ext uri="{FF2B5EF4-FFF2-40B4-BE49-F238E27FC236}">
                <a16:creationId xmlns:a16="http://schemas.microsoft.com/office/drawing/2014/main" id="{545C5FDD-3839-A4C6-C4A9-F0A1F348C343}"/>
              </a:ext>
            </a:extLst>
          </p:cNvPr>
          <p:cNvSpPr txBox="1"/>
          <p:nvPr/>
        </p:nvSpPr>
        <p:spPr>
          <a:xfrm>
            <a:off x="5989677" y="2238459"/>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0" name="テキスト ボックス 29">
            <a:extLst>
              <a:ext uri="{FF2B5EF4-FFF2-40B4-BE49-F238E27FC236}">
                <a16:creationId xmlns:a16="http://schemas.microsoft.com/office/drawing/2014/main" id="{E78493A3-419B-6785-F5B7-8DEE6727746E}"/>
              </a:ext>
            </a:extLst>
          </p:cNvPr>
          <p:cNvSpPr txBox="1"/>
          <p:nvPr/>
        </p:nvSpPr>
        <p:spPr>
          <a:xfrm>
            <a:off x="11069556" y="3427494"/>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1" name="テキスト ボックス 30">
            <a:extLst>
              <a:ext uri="{FF2B5EF4-FFF2-40B4-BE49-F238E27FC236}">
                <a16:creationId xmlns:a16="http://schemas.microsoft.com/office/drawing/2014/main" id="{B98B2D9A-8678-2BD7-7BDF-E9DEAED37E6F}"/>
              </a:ext>
            </a:extLst>
          </p:cNvPr>
          <p:cNvSpPr txBox="1"/>
          <p:nvPr/>
        </p:nvSpPr>
        <p:spPr>
          <a:xfrm>
            <a:off x="11069556" y="2932140"/>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2" name="テキスト ボックス 31">
            <a:extLst>
              <a:ext uri="{FF2B5EF4-FFF2-40B4-BE49-F238E27FC236}">
                <a16:creationId xmlns:a16="http://schemas.microsoft.com/office/drawing/2014/main" id="{37F0CFC8-63FB-42B8-01CB-EA8B2696F4A2}"/>
              </a:ext>
            </a:extLst>
          </p:cNvPr>
          <p:cNvSpPr txBox="1"/>
          <p:nvPr/>
        </p:nvSpPr>
        <p:spPr>
          <a:xfrm>
            <a:off x="11069556" y="2012100"/>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3" name="テキスト ボックス 32">
            <a:extLst>
              <a:ext uri="{FF2B5EF4-FFF2-40B4-BE49-F238E27FC236}">
                <a16:creationId xmlns:a16="http://schemas.microsoft.com/office/drawing/2014/main" id="{321F2149-0D14-9DBF-91DA-D6DF99B4540B}"/>
              </a:ext>
            </a:extLst>
          </p:cNvPr>
          <p:cNvSpPr txBox="1"/>
          <p:nvPr/>
        </p:nvSpPr>
        <p:spPr>
          <a:xfrm>
            <a:off x="11069556" y="2463952"/>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cxnSp>
        <p:nvCxnSpPr>
          <p:cNvPr id="34" name="直線矢印コネクタ 33">
            <a:extLst>
              <a:ext uri="{FF2B5EF4-FFF2-40B4-BE49-F238E27FC236}">
                <a16:creationId xmlns:a16="http://schemas.microsoft.com/office/drawing/2014/main" id="{2E162226-E861-1FEA-35A9-5DB3F249FACD}"/>
              </a:ext>
            </a:extLst>
          </p:cNvPr>
          <p:cNvCxnSpPr>
            <a:cxnSpLocks/>
          </p:cNvCxnSpPr>
          <p:nvPr/>
        </p:nvCxnSpPr>
        <p:spPr>
          <a:xfrm>
            <a:off x="999248" y="2413255"/>
            <a:ext cx="0" cy="134767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5" name="テキスト ボックス 34">
            <a:extLst>
              <a:ext uri="{FF2B5EF4-FFF2-40B4-BE49-F238E27FC236}">
                <a16:creationId xmlns:a16="http://schemas.microsoft.com/office/drawing/2014/main" id="{BE2D8644-D904-F49F-A451-7C4BDE7E6A75}"/>
              </a:ext>
            </a:extLst>
          </p:cNvPr>
          <p:cNvSpPr txBox="1"/>
          <p:nvPr/>
        </p:nvSpPr>
        <p:spPr>
          <a:xfrm>
            <a:off x="325031" y="1490930"/>
            <a:ext cx="1812372"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中心付近</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を通る光</a:t>
            </a:r>
          </a:p>
        </p:txBody>
      </p:sp>
      <p:sp>
        <p:nvSpPr>
          <p:cNvPr id="36" name="テキスト ボックス 35">
            <a:extLst>
              <a:ext uri="{FF2B5EF4-FFF2-40B4-BE49-F238E27FC236}">
                <a16:creationId xmlns:a16="http://schemas.microsoft.com/office/drawing/2014/main" id="{7B08E68C-F918-3E69-A479-E8AFA487F7EC}"/>
              </a:ext>
            </a:extLst>
          </p:cNvPr>
          <p:cNvSpPr txBox="1"/>
          <p:nvPr/>
        </p:nvSpPr>
        <p:spPr>
          <a:xfrm>
            <a:off x="207590" y="3842937"/>
            <a:ext cx="2108234"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中心から</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遠くを通る光</a:t>
            </a:r>
          </a:p>
        </p:txBody>
      </p:sp>
    </p:spTree>
    <p:extLst>
      <p:ext uri="{BB962C8B-B14F-4D97-AF65-F5344CB8AC3E}">
        <p14:creationId xmlns:p14="http://schemas.microsoft.com/office/powerpoint/2010/main" val="408311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26FED452-EC57-2D0E-C9BA-EE201AE21AD3}"/>
              </a:ext>
            </a:extLst>
          </p:cNvPr>
          <p:cNvPicPr>
            <a:picLocks noChangeAspect="1"/>
          </p:cNvPicPr>
          <p:nvPr/>
        </p:nvPicPr>
        <p:blipFill>
          <a:blip r:embed="rId3"/>
          <a:stretch>
            <a:fillRect/>
          </a:stretch>
        </p:blipFill>
        <p:spPr>
          <a:xfrm>
            <a:off x="86061" y="1639109"/>
            <a:ext cx="6405665" cy="4270443"/>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重に見える光はどのような軌跡になっているか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5829300" y="1639109"/>
            <a:ext cx="5732436" cy="4717243"/>
          </a:xfrm>
        </p:spPr>
        <p:txBody>
          <a:bodyPr>
            <a:normAutofit/>
          </a:bodyPr>
          <a:lstStyle/>
          <a:p>
            <a:pPr marL="0" indent="0">
              <a:lnSpc>
                <a:spcPct val="100000"/>
              </a:lnSpc>
              <a:buNone/>
            </a:pPr>
            <a:r>
              <a:rPr lang="ja-JP" altLang="en-US" sz="2400"/>
              <a:t>ブハダール時空において、ある点　から　放たれた光が描く軌道は左図のようになった。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この図は</a:t>
            </a:r>
            <a:r>
              <a:rPr lang="en-US" altLang="ja-JP" sz="2400" dirty="0"/>
              <a:t>1</a:t>
            </a:r>
            <a:r>
              <a:rPr lang="ja-JP" altLang="en-US" sz="2400"/>
              <a:t>次の像を作る光の軌跡を示しており、</a:t>
            </a:r>
            <a:r>
              <a:rPr lang="ja-JP" altLang="en-US" sz="2400">
                <a:solidFill>
                  <a:srgbClr val="FF0000"/>
                </a:solidFill>
              </a:rPr>
              <a:t>軌道が</a:t>
            </a:r>
            <a:r>
              <a:rPr lang="en-US" altLang="ja-JP" sz="2400" dirty="0">
                <a:solidFill>
                  <a:srgbClr val="FF0000"/>
                </a:solidFill>
              </a:rPr>
              <a:t>2</a:t>
            </a:r>
            <a:r>
              <a:rPr lang="ja-JP" altLang="en-US" sz="2400">
                <a:solidFill>
                  <a:srgbClr val="FF0000"/>
                </a:solidFill>
              </a:rPr>
              <a:t>つある</a:t>
            </a:r>
            <a:r>
              <a:rPr lang="ja-JP" altLang="en-US" sz="2400"/>
              <a:t>ことが確認できる。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シュバルツシルト時空では、</a:t>
            </a:r>
            <a:r>
              <a:rPr lang="ja-JP" altLang="en-US" sz="2400">
                <a:solidFill>
                  <a:srgbClr val="FF0000"/>
                </a:solidFill>
              </a:rPr>
              <a:t>中心付近を通る赤の軌道が実現しない</a:t>
            </a:r>
            <a:r>
              <a:rPr lang="ja-JP" altLang="en-US" sz="2400"/>
              <a:t>。</a:t>
            </a:r>
            <a:endParaRPr lang="en-US" altLang="ja-JP" sz="2400" dirty="0"/>
          </a:p>
          <a:p>
            <a:pPr marL="0" indent="0">
              <a:lnSpc>
                <a:spcPct val="100000"/>
              </a:lnSpc>
              <a:buNone/>
            </a:pPr>
            <a:endParaRPr lang="en-US" altLang="ja-JP" sz="2400" dirty="0"/>
          </a:p>
        </p:txBody>
      </p:sp>
      <p:pic>
        <p:nvPicPr>
          <p:cNvPr id="29" name="図 28">
            <a:extLst>
              <a:ext uri="{FF2B5EF4-FFF2-40B4-BE49-F238E27FC236}">
                <a16:creationId xmlns:a16="http://schemas.microsoft.com/office/drawing/2014/main" id="{CD0D3658-EF52-B310-FDD7-A4AA3B0E1ADB}"/>
              </a:ext>
            </a:extLst>
          </p:cNvPr>
          <p:cNvPicPr>
            <a:picLocks noChangeAspect="1"/>
          </p:cNvPicPr>
          <p:nvPr/>
        </p:nvPicPr>
        <p:blipFill>
          <a:blip r:embed="rId4"/>
          <a:stretch>
            <a:fillRect/>
          </a:stretch>
        </p:blipFill>
        <p:spPr>
          <a:xfrm>
            <a:off x="5033596" y="5811059"/>
            <a:ext cx="279400" cy="342900"/>
          </a:xfrm>
          <a:prstGeom prst="rect">
            <a:avLst/>
          </a:prstGeom>
        </p:spPr>
      </p:pic>
      <p:pic>
        <p:nvPicPr>
          <p:cNvPr id="30" name="図 29">
            <a:extLst>
              <a:ext uri="{FF2B5EF4-FFF2-40B4-BE49-F238E27FC236}">
                <a16:creationId xmlns:a16="http://schemas.microsoft.com/office/drawing/2014/main" id="{E8CF4675-8A91-5BC4-0C16-3721C9038C35}"/>
              </a:ext>
            </a:extLst>
          </p:cNvPr>
          <p:cNvPicPr>
            <a:picLocks noChangeAspect="1"/>
          </p:cNvPicPr>
          <p:nvPr/>
        </p:nvPicPr>
        <p:blipFill>
          <a:blip r:embed="rId5"/>
          <a:stretch>
            <a:fillRect/>
          </a:stretch>
        </p:blipFill>
        <p:spPr>
          <a:xfrm>
            <a:off x="882803" y="1639109"/>
            <a:ext cx="254000" cy="266700"/>
          </a:xfrm>
          <a:prstGeom prst="rect">
            <a:avLst/>
          </a:prstGeom>
        </p:spPr>
      </p:pic>
      <p:pic>
        <p:nvPicPr>
          <p:cNvPr id="33" name="図 32">
            <a:extLst>
              <a:ext uri="{FF2B5EF4-FFF2-40B4-BE49-F238E27FC236}">
                <a16:creationId xmlns:a16="http://schemas.microsoft.com/office/drawing/2014/main" id="{72AC8DED-4B34-5821-25EE-B6C32964EB81}"/>
              </a:ext>
            </a:extLst>
          </p:cNvPr>
          <p:cNvPicPr>
            <a:picLocks noChangeAspect="1"/>
          </p:cNvPicPr>
          <p:nvPr/>
        </p:nvPicPr>
        <p:blipFill>
          <a:blip r:embed="rId6"/>
          <a:stretch>
            <a:fillRect/>
          </a:stretch>
        </p:blipFill>
        <p:spPr>
          <a:xfrm>
            <a:off x="4614496" y="1639109"/>
            <a:ext cx="838200" cy="444500"/>
          </a:xfrm>
          <a:prstGeom prst="rect">
            <a:avLst/>
          </a:prstGeom>
        </p:spPr>
      </p:pic>
      <p:pic>
        <p:nvPicPr>
          <p:cNvPr id="5" name="図 4">
            <a:extLst>
              <a:ext uri="{FF2B5EF4-FFF2-40B4-BE49-F238E27FC236}">
                <a16:creationId xmlns:a16="http://schemas.microsoft.com/office/drawing/2014/main" id="{473F5F52-07E3-8415-6FC4-D9DD1143A6D1}"/>
              </a:ext>
            </a:extLst>
          </p:cNvPr>
          <p:cNvPicPr>
            <a:picLocks noChangeAspect="1"/>
          </p:cNvPicPr>
          <p:nvPr/>
        </p:nvPicPr>
        <p:blipFill>
          <a:blip r:embed="rId7"/>
          <a:stretch>
            <a:fillRect/>
          </a:stretch>
        </p:blipFill>
        <p:spPr>
          <a:xfrm>
            <a:off x="5033596" y="4521688"/>
            <a:ext cx="266700" cy="381000"/>
          </a:xfrm>
          <a:prstGeom prst="rect">
            <a:avLst/>
          </a:prstGeom>
        </p:spPr>
      </p:pic>
      <p:sp>
        <p:nvSpPr>
          <p:cNvPr id="6" name="スライド番号プレースホルダー 5">
            <a:extLst>
              <a:ext uri="{FF2B5EF4-FFF2-40B4-BE49-F238E27FC236}">
                <a16:creationId xmlns:a16="http://schemas.microsoft.com/office/drawing/2014/main" id="{DFFC72C2-48D9-8F9C-8377-C0704A2ED844}"/>
              </a:ext>
            </a:extLst>
          </p:cNvPr>
          <p:cNvSpPr>
            <a:spLocks noGrp="1"/>
          </p:cNvSpPr>
          <p:nvPr>
            <p:ph type="sldNum" sz="quarter" idx="12"/>
          </p:nvPr>
        </p:nvSpPr>
        <p:spPr/>
        <p:txBody>
          <a:bodyPr/>
          <a:lstStyle/>
          <a:p>
            <a:fld id="{48F63A3B-78C7-47BE-AE5E-E10140E04643}" type="slidenum">
              <a:rPr lang="en-US" smtClean="0"/>
              <a:pPr/>
              <a:t>13</a:t>
            </a:fld>
            <a:r>
              <a:rPr lang="en-US"/>
              <a:t>/17</a:t>
            </a:r>
            <a:endParaRPr lang="en-US" dirty="0"/>
          </a:p>
        </p:txBody>
      </p:sp>
      <p:cxnSp>
        <p:nvCxnSpPr>
          <p:cNvPr id="9" name="直線コネクタ 8">
            <a:extLst>
              <a:ext uri="{FF2B5EF4-FFF2-40B4-BE49-F238E27FC236}">
                <a16:creationId xmlns:a16="http://schemas.microsoft.com/office/drawing/2014/main" id="{0CFE5123-914E-4A58-EED0-63A0F1D94FB4}"/>
              </a:ext>
            </a:extLst>
          </p:cNvPr>
          <p:cNvCxnSpPr/>
          <p:nvPr/>
        </p:nvCxnSpPr>
        <p:spPr>
          <a:xfrm>
            <a:off x="1459509" y="4886359"/>
            <a:ext cx="3907277"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コンテンツ プレースホルダー 2">
            <a:extLst>
              <a:ext uri="{FF2B5EF4-FFF2-40B4-BE49-F238E27FC236}">
                <a16:creationId xmlns:a16="http://schemas.microsoft.com/office/drawing/2014/main" id="{13D7541E-C0FA-8C75-3614-F66945CB5424}"/>
              </a:ext>
            </a:extLst>
          </p:cNvPr>
          <p:cNvSpPr txBox="1">
            <a:spLocks/>
          </p:cNvSpPr>
          <p:nvPr/>
        </p:nvSpPr>
        <p:spPr>
          <a:xfrm>
            <a:off x="240599" y="4670806"/>
            <a:ext cx="1367188" cy="5627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赤道面</a:t>
            </a:r>
            <a:endParaRPr lang="en-US" altLang="ja-JP" sz="2400" dirty="0"/>
          </a:p>
        </p:txBody>
      </p:sp>
      <p:pic>
        <p:nvPicPr>
          <p:cNvPr id="11" name="図 10">
            <a:extLst>
              <a:ext uri="{FF2B5EF4-FFF2-40B4-BE49-F238E27FC236}">
                <a16:creationId xmlns:a16="http://schemas.microsoft.com/office/drawing/2014/main" id="{8BB93720-276F-B692-4387-20A7B59827E4}"/>
              </a:ext>
            </a:extLst>
          </p:cNvPr>
          <p:cNvPicPr>
            <a:picLocks noChangeAspect="1"/>
          </p:cNvPicPr>
          <p:nvPr/>
        </p:nvPicPr>
        <p:blipFill>
          <a:blip r:embed="rId7"/>
          <a:stretch>
            <a:fillRect/>
          </a:stretch>
        </p:blipFill>
        <p:spPr>
          <a:xfrm>
            <a:off x="10544189" y="1683461"/>
            <a:ext cx="217762" cy="311089"/>
          </a:xfrm>
          <a:prstGeom prst="rect">
            <a:avLst/>
          </a:prstGeom>
        </p:spPr>
      </p:pic>
    </p:spTree>
    <p:extLst>
      <p:ext uri="{BB962C8B-B14F-4D97-AF65-F5344CB8AC3E}">
        <p14:creationId xmlns:p14="http://schemas.microsoft.com/office/powerpoint/2010/main" val="297651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86EB95D5-7DDA-D7B0-643B-48DB16694571}"/>
              </a:ext>
            </a:extLst>
          </p:cNvPr>
          <p:cNvPicPr>
            <a:picLocks noChangeAspect="1"/>
          </p:cNvPicPr>
          <p:nvPr/>
        </p:nvPicPr>
        <p:blipFill>
          <a:blip r:embed="rId3"/>
          <a:stretch>
            <a:fillRect/>
          </a:stretch>
        </p:blipFill>
        <p:spPr>
          <a:xfrm>
            <a:off x="-24004" y="1069112"/>
            <a:ext cx="12191999" cy="3051163"/>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4"/>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5"/>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6"/>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7"/>
          <a:stretch>
            <a:fillRect/>
          </a:stretch>
        </p:blipFill>
        <p:spPr>
          <a:xfrm>
            <a:off x="3888140"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8"/>
          <a:stretch>
            <a:fillRect/>
          </a:stretch>
        </p:blipFill>
        <p:spPr>
          <a:xfrm>
            <a:off x="338109" y="1248970"/>
            <a:ext cx="343334" cy="429168"/>
          </a:xfrm>
          <a:prstGeom prst="rect">
            <a:avLst/>
          </a:prstGeom>
        </p:spPr>
      </p:pic>
      <p:sp>
        <p:nvSpPr>
          <p:cNvPr id="6" name="コンテンツ プレースホルダー 2">
            <a:extLst>
              <a:ext uri="{FF2B5EF4-FFF2-40B4-BE49-F238E27FC236}">
                <a16:creationId xmlns:a16="http://schemas.microsoft.com/office/drawing/2014/main" id="{DF94AC15-478F-2C64-93CE-36A3D25A5346}"/>
              </a:ext>
            </a:extLst>
          </p:cNvPr>
          <p:cNvSpPr>
            <a:spLocks noGrp="1"/>
          </p:cNvSpPr>
          <p:nvPr>
            <p:ph idx="1"/>
          </p:nvPr>
        </p:nvSpPr>
        <p:spPr>
          <a:xfrm>
            <a:off x="838200" y="7589786"/>
            <a:ext cx="10515600" cy="2498639"/>
          </a:xfrm>
        </p:spPr>
        <p:txBody>
          <a:bodyPr>
            <a:normAutofit lnSpcReduction="10000"/>
          </a:bodyPr>
          <a:lstStyle/>
          <a:p>
            <a:pPr marL="0" indent="0">
              <a:lnSpc>
                <a:spcPct val="100000"/>
              </a:lnSpc>
              <a:buNone/>
            </a:pPr>
            <a:r>
              <a:rPr lang="en-US" altLang="ja-JP" sz="2400" dirty="0"/>
              <a:t>a </a:t>
            </a:r>
            <a:r>
              <a:rPr lang="ja-JP" altLang="en-US" sz="2400"/>
              <a:t>を</a:t>
            </a:r>
            <a:r>
              <a:rPr lang="en-US" altLang="ja-JP" sz="2400" dirty="0"/>
              <a:t> 1.5 </a:t>
            </a:r>
            <a:r>
              <a:rPr lang="ja-JP" altLang="en-US" sz="2400"/>
              <a:t>から</a:t>
            </a:r>
            <a:r>
              <a:rPr lang="en-US" altLang="ja-JP" sz="2400" dirty="0"/>
              <a:t> 1.0 </a:t>
            </a:r>
            <a:r>
              <a:rPr lang="ja-JP" altLang="en-US" sz="2400"/>
              <a:t>に変えると、</a:t>
            </a:r>
            <a:r>
              <a:rPr lang="en-US" altLang="ja-JP" sz="2400" dirty="0"/>
              <a:t>2</a:t>
            </a:r>
            <a:r>
              <a:rPr lang="ja-JP" altLang="en-US" sz="2400"/>
              <a:t>重に見えていた黒線が</a:t>
            </a:r>
            <a:r>
              <a:rPr lang="en-US" altLang="ja-JP" sz="2400" dirty="0"/>
              <a:t>1</a:t>
            </a:r>
            <a:r>
              <a:rPr lang="ja-JP" altLang="en-US" sz="2400"/>
              <a:t>重に変化した。</a:t>
            </a:r>
            <a:endParaRPr lang="en-US" altLang="ja-JP" sz="2400" dirty="0"/>
          </a:p>
          <a:p>
            <a:pPr marL="0" indent="0">
              <a:lnSpc>
                <a:spcPct val="100000"/>
              </a:lnSpc>
              <a:buNone/>
            </a:pPr>
            <a:r>
              <a:rPr lang="en-US" altLang="ja-JP" sz="2400" dirty="0"/>
              <a:t>a </a:t>
            </a:r>
            <a:r>
              <a:rPr lang="ja-JP" altLang="en-US" sz="2400"/>
              <a:t>を</a:t>
            </a:r>
            <a:r>
              <a:rPr lang="en-US" altLang="ja-JP" sz="2400" dirty="0"/>
              <a:t> 1.0 </a:t>
            </a:r>
            <a:r>
              <a:rPr lang="ja-JP" altLang="en-US" sz="2400"/>
              <a:t>から</a:t>
            </a:r>
            <a:r>
              <a:rPr lang="en-US" altLang="ja-JP" sz="2400" dirty="0"/>
              <a:t> 0.5 </a:t>
            </a:r>
            <a:r>
              <a:rPr lang="ja-JP" altLang="en-US" sz="2400"/>
              <a:t>に変えると、</a:t>
            </a:r>
            <a:r>
              <a:rPr lang="en-US" altLang="ja-JP" sz="2400" dirty="0"/>
              <a:t>1</a:t>
            </a:r>
            <a:r>
              <a:rPr lang="ja-JP" altLang="en-US" sz="2400"/>
              <a:t>重に見えていた黒線が消失し、</a:t>
            </a:r>
            <a:r>
              <a:rPr lang="en-US" altLang="ja-JP" sz="2400" dirty="0"/>
              <a:t>2</a:t>
            </a:r>
            <a:r>
              <a:rPr lang="ja-JP" altLang="en-US" sz="2400"/>
              <a:t>重に見えていた</a:t>
            </a:r>
            <a:r>
              <a:rPr lang="ja-JP" altLang="en-US" sz="2400">
                <a:solidFill>
                  <a:schemeClr val="tx2">
                    <a:lumMod val="50000"/>
                    <a:lumOff val="50000"/>
                  </a:schemeClr>
                </a:solidFill>
              </a:rPr>
              <a:t>青線</a:t>
            </a:r>
            <a:r>
              <a:rPr lang="ja-JP" altLang="en-US" sz="2400"/>
              <a:t>が</a:t>
            </a:r>
            <a:r>
              <a:rPr lang="en-US" altLang="ja-JP" sz="2400" dirty="0"/>
              <a:t>1</a:t>
            </a:r>
            <a:r>
              <a:rPr lang="ja-JP" altLang="en-US" sz="2400"/>
              <a:t>重に変化した。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また最高次で</a:t>
            </a:r>
            <a:r>
              <a:rPr lang="en-US" altLang="ja-JP" sz="2400" dirty="0"/>
              <a:t>1</a:t>
            </a:r>
            <a:r>
              <a:rPr lang="ja-JP" altLang="en-US" sz="2400"/>
              <a:t>重となっている像は、円盤が一部しか観測されないことを意味している。</a:t>
            </a:r>
            <a:endParaRPr lang="en-US" altLang="ja-JP" sz="2400" dirty="0"/>
          </a:p>
        </p:txBody>
      </p:sp>
      <p:sp>
        <p:nvSpPr>
          <p:cNvPr id="10" name="タイトル 1">
            <a:extLst>
              <a:ext uri="{FF2B5EF4-FFF2-40B4-BE49-F238E27FC236}">
                <a16:creationId xmlns:a16="http://schemas.microsoft.com/office/drawing/2014/main" id="{2BAA92AA-7C20-E357-FB80-3B1ACB8B0C2F}"/>
              </a:ext>
            </a:extLst>
          </p:cNvPr>
          <p:cNvSpPr txBox="1">
            <a:spLocks/>
          </p:cNvSpPr>
          <p:nvPr/>
        </p:nvSpPr>
        <p:spPr>
          <a:xfrm>
            <a:off x="1177636" y="69911"/>
            <a:ext cx="9836727"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solidFill>
                  <a:schemeClr val="bg1"/>
                </a:solidFill>
              </a:rPr>
              <a:t>コンパクトネスによる像の違い</a:t>
            </a:r>
          </a:p>
        </p:txBody>
      </p:sp>
      <p:sp>
        <p:nvSpPr>
          <p:cNvPr id="2" name="スライド番号プレースホルダー 1">
            <a:extLst>
              <a:ext uri="{FF2B5EF4-FFF2-40B4-BE49-F238E27FC236}">
                <a16:creationId xmlns:a16="http://schemas.microsoft.com/office/drawing/2014/main" id="{F42F06FF-79AB-E9E5-5DBD-71A92EC72161}"/>
              </a:ext>
            </a:extLst>
          </p:cNvPr>
          <p:cNvSpPr>
            <a:spLocks noGrp="1"/>
          </p:cNvSpPr>
          <p:nvPr>
            <p:ph type="sldNum" sz="quarter" idx="12"/>
          </p:nvPr>
        </p:nvSpPr>
        <p:spPr/>
        <p:txBody>
          <a:bodyPr/>
          <a:lstStyle/>
          <a:p>
            <a:fld id="{48F63A3B-78C7-47BE-AE5E-E10140E04643}" type="slidenum">
              <a:rPr lang="en-US" smtClean="0"/>
              <a:pPr/>
              <a:t>14</a:t>
            </a:fld>
            <a:r>
              <a:rPr lang="en-US"/>
              <a:t>/17</a:t>
            </a:r>
            <a:endParaRPr lang="en-US" dirty="0"/>
          </a:p>
        </p:txBody>
      </p:sp>
      <p:grpSp>
        <p:nvGrpSpPr>
          <p:cNvPr id="23" name="グループ化 22">
            <a:extLst>
              <a:ext uri="{FF2B5EF4-FFF2-40B4-BE49-F238E27FC236}">
                <a16:creationId xmlns:a16="http://schemas.microsoft.com/office/drawing/2014/main" id="{A5CA6188-685C-6002-1BC0-F3175091DEB2}"/>
              </a:ext>
            </a:extLst>
          </p:cNvPr>
          <p:cNvGrpSpPr/>
          <p:nvPr/>
        </p:nvGrpSpPr>
        <p:grpSpPr>
          <a:xfrm>
            <a:off x="726477" y="4167111"/>
            <a:ext cx="5999730" cy="2527187"/>
            <a:chOff x="3027554" y="4148682"/>
            <a:chExt cx="5999730" cy="2527187"/>
          </a:xfrm>
        </p:grpSpPr>
        <p:pic>
          <p:nvPicPr>
            <p:cNvPr id="22" name="図 21">
              <a:extLst>
                <a:ext uri="{FF2B5EF4-FFF2-40B4-BE49-F238E27FC236}">
                  <a16:creationId xmlns:a16="http://schemas.microsoft.com/office/drawing/2014/main" id="{F703217B-D766-2288-961A-D5354DD2B9CF}"/>
                </a:ext>
              </a:extLst>
            </p:cNvPr>
            <p:cNvPicPr>
              <a:picLocks noChangeAspect="1"/>
            </p:cNvPicPr>
            <p:nvPr/>
          </p:nvPicPr>
          <p:blipFill>
            <a:blip r:embed="rId9"/>
            <a:stretch>
              <a:fillRect/>
            </a:stretch>
          </p:blipFill>
          <p:spPr>
            <a:xfrm>
              <a:off x="3027554" y="4148682"/>
              <a:ext cx="5999730" cy="2527187"/>
            </a:xfrm>
            <a:prstGeom prst="rect">
              <a:avLst/>
            </a:prstGeom>
          </p:spPr>
        </p:pic>
        <p:cxnSp>
          <p:nvCxnSpPr>
            <p:cNvPr id="14" name="直線コネクタ 13">
              <a:extLst>
                <a:ext uri="{FF2B5EF4-FFF2-40B4-BE49-F238E27FC236}">
                  <a16:creationId xmlns:a16="http://schemas.microsoft.com/office/drawing/2014/main" id="{B6143E24-7685-0B2D-3B21-9BEFD715294E}"/>
                </a:ext>
              </a:extLst>
            </p:cNvPr>
            <p:cNvCxnSpPr/>
            <p:nvPr/>
          </p:nvCxnSpPr>
          <p:spPr>
            <a:xfrm>
              <a:off x="7752775" y="4948316"/>
              <a:ext cx="729841" cy="0"/>
            </a:xfrm>
            <a:prstGeom prst="line">
              <a:avLst/>
            </a:prstGeom>
          </p:spPr>
          <p:style>
            <a:lnRef idx="2">
              <a:schemeClr val="dk1"/>
            </a:lnRef>
            <a:fillRef idx="0">
              <a:schemeClr val="dk1"/>
            </a:fillRef>
            <a:effectRef idx="1">
              <a:schemeClr val="dk1"/>
            </a:effectRef>
            <a:fontRef idx="minor">
              <a:schemeClr val="tx1"/>
            </a:fontRef>
          </p:style>
        </p:cxnSp>
      </p:grpSp>
      <p:sp>
        <p:nvSpPr>
          <p:cNvPr id="24" name="コンテンツ プレースホルダー 2">
            <a:extLst>
              <a:ext uri="{FF2B5EF4-FFF2-40B4-BE49-F238E27FC236}">
                <a16:creationId xmlns:a16="http://schemas.microsoft.com/office/drawing/2014/main" id="{0ACEDA5F-F700-4F97-1451-EB24033DC435}"/>
              </a:ext>
            </a:extLst>
          </p:cNvPr>
          <p:cNvSpPr txBox="1">
            <a:spLocks/>
          </p:cNvSpPr>
          <p:nvPr/>
        </p:nvSpPr>
        <p:spPr>
          <a:xfrm>
            <a:off x="6962274" y="4966745"/>
            <a:ext cx="4686402" cy="17668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a </a:t>
            </a:r>
            <a:r>
              <a:rPr lang="ja-JP" altLang="en-US" sz="2400"/>
              <a:t>が小さくなるにつれ、見える像は減ってゆく</a:t>
            </a:r>
            <a:endParaRPr lang="en-US" altLang="ja-JP" sz="2400" dirty="0"/>
          </a:p>
        </p:txBody>
      </p:sp>
    </p:spTree>
    <p:extLst>
      <p:ext uri="{BB962C8B-B14F-4D97-AF65-F5344CB8AC3E}">
        <p14:creationId xmlns:p14="http://schemas.microsoft.com/office/powerpoint/2010/main" val="398363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2DAF87CC-1A11-C20A-ED4B-4E7BAFD4C2AE}"/>
              </a:ext>
            </a:extLst>
          </p:cNvPr>
          <p:cNvPicPr>
            <a:picLocks noChangeAspect="1"/>
          </p:cNvPicPr>
          <p:nvPr/>
        </p:nvPicPr>
        <p:blipFill>
          <a:blip r:embed="rId3"/>
          <a:stretch>
            <a:fillRect/>
          </a:stretch>
        </p:blipFill>
        <p:spPr>
          <a:xfrm>
            <a:off x="776456" y="1808188"/>
            <a:ext cx="6468144" cy="431209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73253" y="50051"/>
            <a:ext cx="10857726"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見える像が減ってゆく原因</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304919" y="2143748"/>
            <a:ext cx="4188912" cy="4312096"/>
          </a:xfrm>
        </p:spPr>
        <p:txBody>
          <a:bodyPr>
            <a:normAutofit lnSpcReduction="10000"/>
          </a:bodyPr>
          <a:lstStyle/>
          <a:p>
            <a:pPr marL="0" indent="0">
              <a:lnSpc>
                <a:spcPct val="100000"/>
              </a:lnSpc>
              <a:buNone/>
            </a:pPr>
            <a:r>
              <a:rPr lang="ja-JP" altLang="en-US" sz="2400">
                <a:solidFill>
                  <a:srgbClr val="FF0000"/>
                </a:solidFill>
              </a:rPr>
              <a:t>赤</a:t>
            </a:r>
            <a:r>
              <a:rPr lang="ja-JP" altLang="en-US" sz="2400"/>
              <a:t>・</a:t>
            </a:r>
            <a:r>
              <a:rPr lang="ja-JP" altLang="en-US" sz="2400">
                <a:solidFill>
                  <a:schemeClr val="tx2">
                    <a:lumMod val="50000"/>
                    <a:lumOff val="50000"/>
                  </a:schemeClr>
                </a:solidFill>
              </a:rPr>
              <a:t>青</a:t>
            </a:r>
            <a:r>
              <a:rPr lang="ja-JP" altLang="en-US" sz="2400"/>
              <a:t>・黒のバンドは、それぞれ</a:t>
            </a:r>
            <a:r>
              <a:rPr lang="en-US" altLang="ja-JP" sz="2400" dirty="0">
                <a:solidFill>
                  <a:srgbClr val="FF0000"/>
                </a:solidFill>
              </a:rPr>
              <a:t>0</a:t>
            </a:r>
            <a:r>
              <a:rPr lang="ja-JP" altLang="en-US" sz="2400">
                <a:solidFill>
                  <a:srgbClr val="FF0000"/>
                </a:solidFill>
              </a:rPr>
              <a:t>次</a:t>
            </a:r>
            <a:r>
              <a:rPr lang="ja-JP" altLang="en-US" sz="2400"/>
              <a:t>・</a:t>
            </a:r>
            <a:r>
              <a:rPr lang="en-US" altLang="ja-JP" sz="2400" dirty="0">
                <a:solidFill>
                  <a:schemeClr val="tx2">
                    <a:lumMod val="50000"/>
                    <a:lumOff val="50000"/>
                  </a:schemeClr>
                </a:solidFill>
              </a:rPr>
              <a:t>1</a:t>
            </a:r>
            <a:r>
              <a:rPr lang="ja-JP" altLang="en-US" sz="2400">
                <a:solidFill>
                  <a:schemeClr val="tx2">
                    <a:lumMod val="50000"/>
                    <a:lumOff val="50000"/>
                  </a:schemeClr>
                </a:solidFill>
              </a:rPr>
              <a:t>次</a:t>
            </a:r>
            <a:r>
              <a:rPr lang="ja-JP" altLang="en-US" sz="2400"/>
              <a:t>・</a:t>
            </a:r>
            <a:r>
              <a:rPr lang="en-US" altLang="ja-JP" sz="2400" dirty="0"/>
              <a:t>2</a:t>
            </a:r>
            <a:r>
              <a:rPr lang="ja-JP" altLang="en-US" sz="2400"/>
              <a:t>次のリング全体像が見える　　の範囲を示している。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　　　　では黒のバンドの</a:t>
            </a:r>
            <a:endParaRPr lang="en-US" altLang="ja-JP" sz="2400" dirty="0"/>
          </a:p>
          <a:p>
            <a:pPr marL="0" indent="0">
              <a:lnSpc>
                <a:spcPct val="100000"/>
              </a:lnSpc>
              <a:buNone/>
            </a:pPr>
            <a:r>
              <a:rPr lang="ja-JP" altLang="en-US" sz="2400"/>
              <a:t>　　　　では</a:t>
            </a:r>
            <a:r>
              <a:rPr lang="ja-JP" altLang="en-US" sz="2400">
                <a:solidFill>
                  <a:schemeClr val="tx2">
                    <a:lumMod val="50000"/>
                    <a:lumOff val="50000"/>
                  </a:schemeClr>
                </a:solidFill>
              </a:rPr>
              <a:t>青のバンド</a:t>
            </a:r>
            <a:r>
              <a:rPr lang="ja-JP" altLang="en-US" sz="2400"/>
              <a:t>の</a:t>
            </a:r>
            <a:endParaRPr lang="en-US" altLang="ja-JP" sz="2400" dirty="0"/>
          </a:p>
          <a:p>
            <a:pPr marL="0" indent="0">
              <a:lnSpc>
                <a:spcPct val="100000"/>
              </a:lnSpc>
              <a:buNone/>
            </a:pPr>
            <a:r>
              <a:rPr lang="ja-JP" altLang="en-US" sz="2400"/>
              <a:t>一部でしか値をとらないので、リングの全体は見えず、リングの一部分しか像として現れない。</a:t>
            </a:r>
            <a:endParaRPr lang="en-US" altLang="ja-JP" sz="2400" dirty="0"/>
          </a:p>
        </p:txBody>
      </p:sp>
      <p:pic>
        <p:nvPicPr>
          <p:cNvPr id="12" name="図 11">
            <a:extLst>
              <a:ext uri="{FF2B5EF4-FFF2-40B4-BE49-F238E27FC236}">
                <a16:creationId xmlns:a16="http://schemas.microsoft.com/office/drawing/2014/main" id="{08249068-7ABD-81DE-3402-5BB3E0437277}"/>
              </a:ext>
            </a:extLst>
          </p:cNvPr>
          <p:cNvPicPr>
            <a:picLocks noChangeAspect="1"/>
          </p:cNvPicPr>
          <p:nvPr/>
        </p:nvPicPr>
        <p:blipFill>
          <a:blip r:embed="rId4"/>
          <a:stretch>
            <a:fillRect/>
          </a:stretch>
        </p:blipFill>
        <p:spPr>
          <a:xfrm>
            <a:off x="357791" y="1959599"/>
            <a:ext cx="565411" cy="407096"/>
          </a:xfrm>
          <a:prstGeom prst="rect">
            <a:avLst/>
          </a:prstGeom>
        </p:spPr>
      </p:pic>
      <p:pic>
        <p:nvPicPr>
          <p:cNvPr id="8" name="図 7">
            <a:extLst>
              <a:ext uri="{FF2B5EF4-FFF2-40B4-BE49-F238E27FC236}">
                <a16:creationId xmlns:a16="http://schemas.microsoft.com/office/drawing/2014/main" id="{ADB530DD-0EE1-5950-13BD-EDEDB040E680}"/>
              </a:ext>
            </a:extLst>
          </p:cNvPr>
          <p:cNvPicPr>
            <a:picLocks noChangeAspect="1"/>
          </p:cNvPicPr>
          <p:nvPr/>
        </p:nvPicPr>
        <p:blipFill>
          <a:blip r:embed="rId5"/>
          <a:stretch>
            <a:fillRect/>
          </a:stretch>
        </p:blipFill>
        <p:spPr>
          <a:xfrm>
            <a:off x="6597335" y="5936134"/>
            <a:ext cx="228600" cy="368300"/>
          </a:xfrm>
          <a:prstGeom prst="rect">
            <a:avLst/>
          </a:prstGeom>
        </p:spPr>
      </p:pic>
      <p:pic>
        <p:nvPicPr>
          <p:cNvPr id="13" name="図 12">
            <a:extLst>
              <a:ext uri="{FF2B5EF4-FFF2-40B4-BE49-F238E27FC236}">
                <a16:creationId xmlns:a16="http://schemas.microsoft.com/office/drawing/2014/main" id="{27EDB3D2-E31B-5FF2-09E6-96907657C999}"/>
              </a:ext>
            </a:extLst>
          </p:cNvPr>
          <p:cNvPicPr>
            <a:picLocks noChangeAspect="1"/>
          </p:cNvPicPr>
          <p:nvPr/>
        </p:nvPicPr>
        <p:blipFill>
          <a:blip r:embed="rId6"/>
          <a:stretch>
            <a:fillRect/>
          </a:stretch>
        </p:blipFill>
        <p:spPr>
          <a:xfrm>
            <a:off x="1015630" y="1526706"/>
            <a:ext cx="1211477" cy="357485"/>
          </a:xfrm>
          <a:prstGeom prst="rect">
            <a:avLst/>
          </a:prstGeom>
        </p:spPr>
      </p:pic>
      <p:pic>
        <p:nvPicPr>
          <p:cNvPr id="16" name="図 15">
            <a:extLst>
              <a:ext uri="{FF2B5EF4-FFF2-40B4-BE49-F238E27FC236}">
                <a16:creationId xmlns:a16="http://schemas.microsoft.com/office/drawing/2014/main" id="{534FA95F-6633-35D8-95DD-5DD0D9273DB4}"/>
              </a:ext>
            </a:extLst>
          </p:cNvPr>
          <p:cNvPicPr>
            <a:picLocks noChangeAspect="1"/>
          </p:cNvPicPr>
          <p:nvPr/>
        </p:nvPicPr>
        <p:blipFill>
          <a:blip r:embed="rId7"/>
          <a:stretch>
            <a:fillRect/>
          </a:stretch>
        </p:blipFill>
        <p:spPr>
          <a:xfrm>
            <a:off x="1621369" y="2467131"/>
            <a:ext cx="1044919" cy="288596"/>
          </a:xfrm>
          <a:prstGeom prst="rect">
            <a:avLst/>
          </a:prstGeom>
        </p:spPr>
      </p:pic>
      <p:pic>
        <p:nvPicPr>
          <p:cNvPr id="18" name="図 17">
            <a:extLst>
              <a:ext uri="{FF2B5EF4-FFF2-40B4-BE49-F238E27FC236}">
                <a16:creationId xmlns:a16="http://schemas.microsoft.com/office/drawing/2014/main" id="{1687751D-672A-B6F7-0AB4-C1E0AA57A81C}"/>
              </a:ext>
            </a:extLst>
          </p:cNvPr>
          <p:cNvPicPr>
            <a:picLocks noChangeAspect="1"/>
          </p:cNvPicPr>
          <p:nvPr/>
        </p:nvPicPr>
        <p:blipFill>
          <a:blip r:embed="rId8"/>
          <a:stretch>
            <a:fillRect/>
          </a:stretch>
        </p:blipFill>
        <p:spPr>
          <a:xfrm>
            <a:off x="1621367" y="3528864"/>
            <a:ext cx="1044918" cy="288596"/>
          </a:xfrm>
          <a:prstGeom prst="rect">
            <a:avLst/>
          </a:prstGeom>
        </p:spPr>
      </p:pic>
      <p:pic>
        <p:nvPicPr>
          <p:cNvPr id="20" name="図 19">
            <a:extLst>
              <a:ext uri="{FF2B5EF4-FFF2-40B4-BE49-F238E27FC236}">
                <a16:creationId xmlns:a16="http://schemas.microsoft.com/office/drawing/2014/main" id="{319DDF87-41AD-DDC5-8D8E-C97A54EA8867}"/>
              </a:ext>
            </a:extLst>
          </p:cNvPr>
          <p:cNvPicPr>
            <a:picLocks noChangeAspect="1"/>
          </p:cNvPicPr>
          <p:nvPr/>
        </p:nvPicPr>
        <p:blipFill>
          <a:blip r:embed="rId9"/>
          <a:stretch>
            <a:fillRect/>
          </a:stretch>
        </p:blipFill>
        <p:spPr>
          <a:xfrm>
            <a:off x="1621367" y="4370879"/>
            <a:ext cx="1044918" cy="288596"/>
          </a:xfrm>
          <a:prstGeom prst="rect">
            <a:avLst/>
          </a:prstGeom>
        </p:spPr>
      </p:pic>
      <p:pic>
        <p:nvPicPr>
          <p:cNvPr id="23" name="図 22">
            <a:extLst>
              <a:ext uri="{FF2B5EF4-FFF2-40B4-BE49-F238E27FC236}">
                <a16:creationId xmlns:a16="http://schemas.microsoft.com/office/drawing/2014/main" id="{4C2B3270-0110-A1FE-E5A8-7BD180FFEBE0}"/>
              </a:ext>
            </a:extLst>
          </p:cNvPr>
          <p:cNvPicPr>
            <a:picLocks noChangeAspect="1"/>
          </p:cNvPicPr>
          <p:nvPr/>
        </p:nvPicPr>
        <p:blipFill>
          <a:blip r:embed="rId8"/>
          <a:stretch>
            <a:fillRect/>
          </a:stretch>
        </p:blipFill>
        <p:spPr>
          <a:xfrm>
            <a:off x="7425557" y="4003549"/>
            <a:ext cx="1042364" cy="287891"/>
          </a:xfrm>
          <a:prstGeom prst="rect">
            <a:avLst/>
          </a:prstGeom>
        </p:spPr>
      </p:pic>
      <p:pic>
        <p:nvPicPr>
          <p:cNvPr id="25" name="図 24">
            <a:extLst>
              <a:ext uri="{FF2B5EF4-FFF2-40B4-BE49-F238E27FC236}">
                <a16:creationId xmlns:a16="http://schemas.microsoft.com/office/drawing/2014/main" id="{1944FAFA-BF5A-AF82-5CA8-9E963136FD6E}"/>
              </a:ext>
            </a:extLst>
          </p:cNvPr>
          <p:cNvPicPr>
            <a:picLocks noChangeAspect="1"/>
          </p:cNvPicPr>
          <p:nvPr/>
        </p:nvPicPr>
        <p:blipFill>
          <a:blip r:embed="rId9"/>
          <a:stretch>
            <a:fillRect/>
          </a:stretch>
        </p:blipFill>
        <p:spPr>
          <a:xfrm>
            <a:off x="7425557" y="4473951"/>
            <a:ext cx="1042364" cy="287891"/>
          </a:xfrm>
          <a:prstGeom prst="rect">
            <a:avLst/>
          </a:prstGeom>
        </p:spPr>
      </p:pic>
      <p:sp>
        <p:nvSpPr>
          <p:cNvPr id="15" name="スライド番号プレースホルダー 14">
            <a:extLst>
              <a:ext uri="{FF2B5EF4-FFF2-40B4-BE49-F238E27FC236}">
                <a16:creationId xmlns:a16="http://schemas.microsoft.com/office/drawing/2014/main" id="{74EF6350-B879-B052-1CFA-444AFE1F1A30}"/>
              </a:ext>
            </a:extLst>
          </p:cNvPr>
          <p:cNvSpPr>
            <a:spLocks noGrp="1"/>
          </p:cNvSpPr>
          <p:nvPr>
            <p:ph type="sldNum" sz="quarter" idx="12"/>
          </p:nvPr>
        </p:nvSpPr>
        <p:spPr/>
        <p:txBody>
          <a:bodyPr/>
          <a:lstStyle/>
          <a:p>
            <a:fld id="{48F63A3B-78C7-47BE-AE5E-E10140E04643}" type="slidenum">
              <a:rPr lang="en-US" smtClean="0"/>
              <a:pPr/>
              <a:t>15</a:t>
            </a:fld>
            <a:r>
              <a:rPr lang="en-US" dirty="0"/>
              <a:t>/17</a:t>
            </a:r>
          </a:p>
        </p:txBody>
      </p:sp>
      <p:sp>
        <p:nvSpPr>
          <p:cNvPr id="21" name="テキスト ボックス 20">
            <a:extLst>
              <a:ext uri="{FF2B5EF4-FFF2-40B4-BE49-F238E27FC236}">
                <a16:creationId xmlns:a16="http://schemas.microsoft.com/office/drawing/2014/main" id="{FB98656D-AE02-447E-3AFC-807F3CF5C4CA}"/>
              </a:ext>
            </a:extLst>
          </p:cNvPr>
          <p:cNvSpPr txBox="1"/>
          <p:nvPr/>
        </p:nvSpPr>
        <p:spPr>
          <a:xfrm>
            <a:off x="5964439" y="1193171"/>
            <a:ext cx="5529392"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光がスクリーンに届くまでに回る角度</a:t>
            </a:r>
          </a:p>
        </p:txBody>
      </p:sp>
      <p:pic>
        <p:nvPicPr>
          <p:cNvPr id="22" name="図 21">
            <a:extLst>
              <a:ext uri="{FF2B5EF4-FFF2-40B4-BE49-F238E27FC236}">
                <a16:creationId xmlns:a16="http://schemas.microsoft.com/office/drawing/2014/main" id="{F9EB0BC3-A624-E508-7E58-DD839FCC49C8}"/>
              </a:ext>
            </a:extLst>
          </p:cNvPr>
          <p:cNvPicPr>
            <a:picLocks noChangeAspect="1"/>
          </p:cNvPicPr>
          <p:nvPr/>
        </p:nvPicPr>
        <p:blipFill>
          <a:blip r:embed="rId10"/>
          <a:stretch>
            <a:fillRect/>
          </a:stretch>
        </p:blipFill>
        <p:spPr>
          <a:xfrm>
            <a:off x="5275601" y="1167658"/>
            <a:ext cx="641202" cy="461665"/>
          </a:xfrm>
          <a:prstGeom prst="rect">
            <a:avLst/>
          </a:prstGeom>
        </p:spPr>
      </p:pic>
      <p:pic>
        <p:nvPicPr>
          <p:cNvPr id="24" name="図 23">
            <a:extLst>
              <a:ext uri="{FF2B5EF4-FFF2-40B4-BE49-F238E27FC236}">
                <a16:creationId xmlns:a16="http://schemas.microsoft.com/office/drawing/2014/main" id="{6F251CD8-E804-532B-41CE-68CB32AA5DE6}"/>
              </a:ext>
            </a:extLst>
          </p:cNvPr>
          <p:cNvPicPr>
            <a:picLocks noChangeAspect="1"/>
          </p:cNvPicPr>
          <p:nvPr/>
        </p:nvPicPr>
        <p:blipFill>
          <a:blip r:embed="rId10"/>
          <a:stretch>
            <a:fillRect/>
          </a:stretch>
        </p:blipFill>
        <p:spPr>
          <a:xfrm>
            <a:off x="9847867" y="2795358"/>
            <a:ext cx="555035" cy="399625"/>
          </a:xfrm>
          <a:prstGeom prst="rect">
            <a:avLst/>
          </a:prstGeom>
        </p:spPr>
      </p:pic>
    </p:spTree>
    <p:extLst>
      <p:ext uri="{BB962C8B-B14F-4D97-AF65-F5344CB8AC3E}">
        <p14:creationId xmlns:p14="http://schemas.microsoft.com/office/powerpoint/2010/main" val="416927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5E8C66F-12F3-DFB0-E98E-CF55F2E39716}"/>
              </a:ext>
            </a:extLst>
          </p:cNvPr>
          <p:cNvPicPr>
            <a:picLocks noChangeAspect="1"/>
          </p:cNvPicPr>
          <p:nvPr/>
        </p:nvPicPr>
        <p:blipFill>
          <a:blip r:embed="rId3"/>
          <a:stretch>
            <a:fillRect/>
          </a:stretch>
        </p:blipFill>
        <p:spPr>
          <a:xfrm>
            <a:off x="638922" y="143972"/>
            <a:ext cx="9836727" cy="737754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1</a:t>
            </a:r>
            <a:r>
              <a:rPr kumimoji="1" lang="ja-JP" altLang="en-US">
                <a:solidFill>
                  <a:schemeClr val="bg1"/>
                </a:solidFill>
                <a:latin typeface="Hiragino Kaku Gothic Std W8" panose="020B0800000000000000" pitchFamily="34" charset="-128"/>
                <a:ea typeface="Hiragino Kaku Gothic Std W8" panose="020B0800000000000000" pitchFamily="34" charset="-128"/>
              </a:rPr>
              <a:t>次像が</a:t>
            </a:r>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1</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重に観測される状況の可視化</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096000" y="4071902"/>
            <a:ext cx="5257800" cy="2921565"/>
          </a:xfrm>
        </p:spPr>
        <p:txBody>
          <a:bodyPr>
            <a:normAutofit/>
          </a:bodyPr>
          <a:lstStyle/>
          <a:p>
            <a:pPr marL="0" indent="0">
              <a:lnSpc>
                <a:spcPct val="100000"/>
              </a:lnSpc>
              <a:buNone/>
            </a:pPr>
            <a:r>
              <a:rPr lang="en-US" altLang="ja-JP" sz="2400" dirty="0"/>
              <a:t>1</a:t>
            </a:r>
            <a:r>
              <a:rPr lang="ja-JP" altLang="en-US" sz="2400"/>
              <a:t>次像が</a:t>
            </a:r>
            <a:r>
              <a:rPr lang="en-US" altLang="ja-JP" sz="2400" dirty="0"/>
              <a:t>1</a:t>
            </a:r>
            <a:r>
              <a:rPr lang="ja-JP" altLang="en-US" sz="2400"/>
              <a:t>重に観測される状況を可視化すると、左図のようになる。</a:t>
            </a:r>
            <a:endParaRPr lang="en-US" altLang="ja-JP" sz="2400" dirty="0"/>
          </a:p>
          <a:p>
            <a:pPr marL="0" indent="0">
              <a:lnSpc>
                <a:spcPct val="100000"/>
              </a:lnSpc>
              <a:buNone/>
            </a:pPr>
            <a:endParaRPr lang="en-US" altLang="ja-JP" sz="2400" dirty="0"/>
          </a:p>
          <a:p>
            <a:pPr marL="0" indent="0">
              <a:lnSpc>
                <a:spcPct val="100000"/>
              </a:lnSpc>
              <a:buNone/>
            </a:pPr>
            <a:r>
              <a:rPr lang="en-US" altLang="ja-JP" sz="2400" dirty="0"/>
              <a:t>1</a:t>
            </a:r>
            <a:r>
              <a:rPr lang="ja-JP" altLang="en-US" sz="2400"/>
              <a:t>次像でもリングの一部が</a:t>
            </a:r>
            <a:r>
              <a:rPr lang="en-US" altLang="ja-JP" sz="2400" dirty="0"/>
              <a:t>2</a:t>
            </a:r>
            <a:r>
              <a:rPr lang="ja-JP" altLang="en-US" sz="2400"/>
              <a:t>重に投影されているが、その像がつながり、全体として一重の像を作る。</a:t>
            </a:r>
            <a:endParaRPr lang="en-US" altLang="ja-JP" sz="2400" dirty="0"/>
          </a:p>
        </p:txBody>
      </p:sp>
      <p:sp>
        <p:nvSpPr>
          <p:cNvPr id="5" name="スライド番号プレースホルダー 4">
            <a:extLst>
              <a:ext uri="{FF2B5EF4-FFF2-40B4-BE49-F238E27FC236}">
                <a16:creationId xmlns:a16="http://schemas.microsoft.com/office/drawing/2014/main" id="{C8FF1738-F465-661B-8C42-D78760BF48D7}"/>
              </a:ext>
            </a:extLst>
          </p:cNvPr>
          <p:cNvSpPr>
            <a:spLocks noGrp="1"/>
          </p:cNvSpPr>
          <p:nvPr>
            <p:ph type="sldNum" sz="quarter" idx="12"/>
          </p:nvPr>
        </p:nvSpPr>
        <p:spPr/>
        <p:txBody>
          <a:bodyPr/>
          <a:lstStyle/>
          <a:p>
            <a:fld id="{48F63A3B-78C7-47BE-AE5E-E10140E04643}" type="slidenum">
              <a:rPr lang="en-US" smtClean="0"/>
              <a:pPr/>
              <a:t>16</a:t>
            </a:fld>
            <a:r>
              <a:rPr lang="en-US" dirty="0"/>
              <a:t>/17</a:t>
            </a:r>
          </a:p>
        </p:txBody>
      </p:sp>
      <p:sp>
        <p:nvSpPr>
          <p:cNvPr id="7" name="テキスト ボックス 6">
            <a:extLst>
              <a:ext uri="{FF2B5EF4-FFF2-40B4-BE49-F238E27FC236}">
                <a16:creationId xmlns:a16="http://schemas.microsoft.com/office/drawing/2014/main" id="{34EC3DB3-4519-279F-0383-A9A7D0E0309B}"/>
              </a:ext>
            </a:extLst>
          </p:cNvPr>
          <p:cNvSpPr txBox="1"/>
          <p:nvPr/>
        </p:nvSpPr>
        <p:spPr>
          <a:xfrm>
            <a:off x="638922" y="2219355"/>
            <a:ext cx="6096000" cy="830997"/>
          </a:xfrm>
          <a:prstGeom prst="rect">
            <a:avLst/>
          </a:prstGeom>
          <a:noFill/>
        </p:spPr>
        <p:txBody>
          <a:bodyPr wrap="square">
            <a:spAutoFit/>
          </a:bodyPr>
          <a:lstStyle/>
          <a:p>
            <a:pPr marL="0" indent="0">
              <a:lnSpc>
                <a:spcPct val="100000"/>
              </a:lnSpc>
              <a:buNone/>
            </a:pPr>
            <a:r>
              <a:rPr lang="en-US" altLang="ja-JP" sz="2400" dirty="0">
                <a:solidFill>
                  <a:srgbClr val="3198FC"/>
                </a:solidFill>
                <a:latin typeface="Hiragino Kaku Gothic Std W8" panose="020B0800000000000000" pitchFamily="34" charset="-128"/>
                <a:ea typeface="Hiragino Kaku Gothic Std W8" panose="020B0800000000000000" pitchFamily="34" charset="-128"/>
              </a:rPr>
              <a:t>1</a:t>
            </a:r>
            <a:r>
              <a:rPr lang="ja-JP" altLang="en-US" sz="2400">
                <a:solidFill>
                  <a:srgbClr val="3198FC"/>
                </a:solidFill>
                <a:latin typeface="Hiragino Kaku Gothic Std W8" panose="020B0800000000000000" pitchFamily="34" charset="-128"/>
                <a:ea typeface="Hiragino Kaku Gothic Std W8" panose="020B0800000000000000" pitchFamily="34" charset="-128"/>
              </a:rPr>
              <a:t>次像として見える</a:t>
            </a:r>
            <a:endParaRPr lang="en-US" altLang="ja-JP" sz="2400" dirty="0">
              <a:solidFill>
                <a:srgbClr val="3198FC"/>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2400">
                <a:solidFill>
                  <a:srgbClr val="3198FC"/>
                </a:solidFill>
                <a:latin typeface="Hiragino Kaku Gothic Std W8" panose="020B0800000000000000" pitchFamily="34" charset="-128"/>
                <a:ea typeface="Hiragino Kaku Gothic Std W8" panose="020B0800000000000000" pitchFamily="34" charset="-128"/>
              </a:rPr>
              <a:t>リングの一部</a:t>
            </a:r>
            <a:endParaRPr lang="en-US" altLang="ja-JP" sz="2400" dirty="0">
              <a:solidFill>
                <a:srgbClr val="3198FC"/>
              </a:solidFill>
              <a:latin typeface="Hiragino Kaku Gothic Std W8" panose="020B0800000000000000" pitchFamily="34" charset="-128"/>
              <a:ea typeface="Hiragino Kaku Gothic Std W8" panose="020B0800000000000000" pitchFamily="34" charset="-128"/>
            </a:endParaRPr>
          </a:p>
        </p:txBody>
      </p:sp>
      <p:cxnSp>
        <p:nvCxnSpPr>
          <p:cNvPr id="10" name="直線矢印コネクタ 9">
            <a:extLst>
              <a:ext uri="{FF2B5EF4-FFF2-40B4-BE49-F238E27FC236}">
                <a16:creationId xmlns:a16="http://schemas.microsoft.com/office/drawing/2014/main" id="{6C7491C0-6DF2-3F60-DF5D-470EED166A8B}"/>
              </a:ext>
            </a:extLst>
          </p:cNvPr>
          <p:cNvCxnSpPr/>
          <p:nvPr/>
        </p:nvCxnSpPr>
        <p:spPr>
          <a:xfrm>
            <a:off x="1964267" y="2980267"/>
            <a:ext cx="558800" cy="12869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テキスト ボックス 10">
            <a:extLst>
              <a:ext uri="{FF2B5EF4-FFF2-40B4-BE49-F238E27FC236}">
                <a16:creationId xmlns:a16="http://schemas.microsoft.com/office/drawing/2014/main" id="{D9FA11C2-40E6-76A5-AF65-AE0B19A7620B}"/>
              </a:ext>
            </a:extLst>
          </p:cNvPr>
          <p:cNvSpPr txBox="1"/>
          <p:nvPr/>
        </p:nvSpPr>
        <p:spPr>
          <a:xfrm>
            <a:off x="-386315" y="7976039"/>
            <a:ext cx="6096000" cy="646331"/>
          </a:xfrm>
          <a:prstGeom prst="rect">
            <a:avLst/>
          </a:prstGeom>
          <a:noFill/>
        </p:spPr>
        <p:txBody>
          <a:bodyPr wrap="square">
            <a:spAutoFit/>
          </a:bodyPr>
          <a:lstStyle/>
          <a:p>
            <a:pPr marL="0" indent="0">
              <a:lnSpc>
                <a:spcPct val="100000"/>
              </a:lnSpc>
              <a:buNone/>
            </a:pPr>
            <a:endParaRPr lang="en-US" altLang="ja-JP" sz="1800" dirty="0"/>
          </a:p>
          <a:p>
            <a:pPr marL="0" indent="0">
              <a:lnSpc>
                <a:spcPct val="100000"/>
              </a:lnSpc>
              <a:buNone/>
            </a:pPr>
            <a:r>
              <a:rPr lang="ja-JP" altLang="en-US" sz="1800"/>
              <a:t>これはブハダール時空に現れる特徴的な状況で</a:t>
            </a:r>
            <a:endParaRPr lang="en-US" altLang="ja-JP" sz="1800" dirty="0"/>
          </a:p>
        </p:txBody>
      </p:sp>
    </p:spTree>
    <p:extLst>
      <p:ext uri="{BB962C8B-B14F-4D97-AF65-F5344CB8AC3E}">
        <p14:creationId xmlns:p14="http://schemas.microsoft.com/office/powerpoint/2010/main" val="29869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まとめ</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896244" y="1296537"/>
            <a:ext cx="10399509" cy="5424940"/>
          </a:xfrm>
        </p:spPr>
        <p:txBody>
          <a:bodyPr>
            <a:normAutofit fontScale="92500"/>
          </a:bodyPr>
          <a:lstStyle/>
          <a:p>
            <a:pPr marL="0" indent="0">
              <a:lnSpc>
                <a:spcPct val="100000"/>
              </a:lnSpc>
              <a:buNone/>
            </a:pPr>
            <a:r>
              <a:rPr lang="ja-JP" altLang="en-US" sz="2400"/>
              <a:t>ブハダール時空における光の軌道方程式を導出し、降着円盤の像を作成した。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シュバルツシルト時空の像と比較すると、時空構造の違いが</a:t>
            </a:r>
            <a:r>
              <a:rPr lang="en-US" altLang="ja-JP" sz="2400" dirty="0"/>
              <a:t>2</a:t>
            </a:r>
            <a:r>
              <a:rPr lang="ja-JP" altLang="en-US" sz="2400"/>
              <a:t>重の高次像として現れ、これは中心付近で散乱される光も観測者に届くことが原因だと分かった。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コンパクトネスの減少に伴い、高次像が消滅、あるいは</a:t>
            </a:r>
            <a:r>
              <a:rPr lang="en-US" altLang="ja-JP" sz="2400" dirty="0"/>
              <a:t>2</a:t>
            </a:r>
            <a:r>
              <a:rPr lang="ja-JP" altLang="en-US" sz="2400"/>
              <a:t>重から</a:t>
            </a:r>
            <a:r>
              <a:rPr lang="en-US" altLang="ja-JP" sz="2400" dirty="0"/>
              <a:t>1</a:t>
            </a:r>
            <a:r>
              <a:rPr lang="ja-JP" altLang="en-US" sz="2400"/>
              <a:t>重に変化し、</a:t>
            </a:r>
            <a:r>
              <a:rPr lang="en-US" altLang="ja-JP" sz="2400" dirty="0"/>
              <a:t>1</a:t>
            </a:r>
            <a:r>
              <a:rPr lang="ja-JP" altLang="en-US" sz="2400"/>
              <a:t>重の高次像が結ばれる際には、リングの一部からのみ光が届くことがわかった。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これは、軌道回転角の減少により、観測者に届く光が高次像を結ぶ光子から減少してゆくことが原因だと明らかにした。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この結果はブラックホールとの区別ができるため、高解像度の観測に対して新たな洞察を与えることができる。</a:t>
            </a:r>
            <a:endParaRPr lang="en-US" altLang="ja-JP" sz="2400" dirty="0"/>
          </a:p>
        </p:txBody>
      </p:sp>
      <p:sp>
        <p:nvSpPr>
          <p:cNvPr id="5" name="スライド番号プレースホルダー 4">
            <a:extLst>
              <a:ext uri="{FF2B5EF4-FFF2-40B4-BE49-F238E27FC236}">
                <a16:creationId xmlns:a16="http://schemas.microsoft.com/office/drawing/2014/main" id="{08B5CAD7-C84E-F8B9-33EA-CC4B7D153BFE}"/>
              </a:ext>
            </a:extLst>
          </p:cNvPr>
          <p:cNvSpPr>
            <a:spLocks noGrp="1"/>
          </p:cNvSpPr>
          <p:nvPr>
            <p:ph type="sldNum" sz="quarter" idx="12"/>
          </p:nvPr>
        </p:nvSpPr>
        <p:spPr/>
        <p:txBody>
          <a:bodyPr/>
          <a:lstStyle/>
          <a:p>
            <a:fld id="{48F63A3B-78C7-47BE-AE5E-E10140E04643}" type="slidenum">
              <a:rPr lang="en-US" smtClean="0"/>
              <a:pPr/>
              <a:t>17</a:t>
            </a:fld>
            <a:r>
              <a:rPr lang="en-US"/>
              <a:t>/17</a:t>
            </a:r>
            <a:endParaRPr lang="en-US" dirty="0"/>
          </a:p>
        </p:txBody>
      </p:sp>
    </p:spTree>
    <p:extLst>
      <p:ext uri="{BB962C8B-B14F-4D97-AF65-F5344CB8AC3E}">
        <p14:creationId xmlns:p14="http://schemas.microsoft.com/office/powerpoint/2010/main" val="2840037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 22">
            <a:extLst>
              <a:ext uri="{FF2B5EF4-FFF2-40B4-BE49-F238E27FC236}">
                <a16:creationId xmlns:a16="http://schemas.microsoft.com/office/drawing/2014/main" id="{9FEB932B-FFA7-2EDB-4613-D14A13FF6E6B}"/>
              </a:ext>
            </a:extLst>
          </p:cNvPr>
          <p:cNvGraphicFramePr>
            <a:graphicFrameLocks noGrp="1"/>
          </p:cNvGraphicFramePr>
          <p:nvPr>
            <p:extLst>
              <p:ext uri="{D42A27DB-BD31-4B8C-83A1-F6EECF244321}">
                <p14:modId xmlns:p14="http://schemas.microsoft.com/office/powerpoint/2010/main" val="2943001563"/>
              </p:ext>
            </p:extLst>
          </p:nvPr>
        </p:nvGraphicFramePr>
        <p:xfrm>
          <a:off x="2032000" y="2005819"/>
          <a:ext cx="8128000" cy="3338436"/>
        </p:xfrm>
        <a:graphic>
          <a:graphicData uri="http://schemas.openxmlformats.org/drawingml/2006/table">
            <a:tbl>
              <a:tblPr firstRow="1" firstCol="1">
                <a:tableStyleId>{3B4B98B0-60AC-42C2-AFA5-B58CD77FA1E5}</a:tableStyleId>
              </a:tblPr>
              <a:tblGrid>
                <a:gridCol w="2032000">
                  <a:extLst>
                    <a:ext uri="{9D8B030D-6E8A-4147-A177-3AD203B41FA5}">
                      <a16:colId xmlns:a16="http://schemas.microsoft.com/office/drawing/2014/main" val="3397708445"/>
                    </a:ext>
                  </a:extLst>
                </a:gridCol>
                <a:gridCol w="2032000">
                  <a:extLst>
                    <a:ext uri="{9D8B030D-6E8A-4147-A177-3AD203B41FA5}">
                      <a16:colId xmlns:a16="http://schemas.microsoft.com/office/drawing/2014/main" val="3483009229"/>
                    </a:ext>
                  </a:extLst>
                </a:gridCol>
                <a:gridCol w="2032000">
                  <a:extLst>
                    <a:ext uri="{9D8B030D-6E8A-4147-A177-3AD203B41FA5}">
                      <a16:colId xmlns:a16="http://schemas.microsoft.com/office/drawing/2014/main" val="1415479448"/>
                    </a:ext>
                  </a:extLst>
                </a:gridCol>
                <a:gridCol w="2032000">
                  <a:extLst>
                    <a:ext uri="{9D8B030D-6E8A-4147-A177-3AD203B41FA5}">
                      <a16:colId xmlns:a16="http://schemas.microsoft.com/office/drawing/2014/main" val="2298967667"/>
                    </a:ext>
                  </a:extLst>
                </a:gridCol>
              </a:tblGrid>
              <a:tr h="392283">
                <a:tc>
                  <a:txBody>
                    <a:bodyPr/>
                    <a:lstStyle/>
                    <a:p>
                      <a:endParaRPr kumimoji="1" lang="ja-JP" altLang="en-US"/>
                    </a:p>
                  </a:txBody>
                  <a:tcPr>
                    <a:noFill/>
                  </a:tcPr>
                </a:tc>
                <a:tc>
                  <a:txBody>
                    <a:bodyPr/>
                    <a:lstStyle/>
                    <a:p>
                      <a:pPr algn="ctr"/>
                      <a:r>
                        <a:rPr kumimoji="1" lang="en-US" altLang="ja-JP" sz="2400" dirty="0">
                          <a:solidFill>
                            <a:srgbClr val="FF0000"/>
                          </a:solidFill>
                        </a:rPr>
                        <a:t>0</a:t>
                      </a:r>
                      <a:r>
                        <a:rPr kumimoji="1" lang="ja-JP" altLang="en-US" sz="2400">
                          <a:solidFill>
                            <a:srgbClr val="FF0000"/>
                          </a:solidFill>
                        </a:rPr>
                        <a:t>次像（赤）</a:t>
                      </a:r>
                      <a:endParaRPr kumimoji="1" lang="ja-JP" altLang="en-US" sz="2400">
                        <a:solidFill>
                          <a:srgbClr val="FF0000"/>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rgbClr val="3198FC"/>
                          </a:solidFill>
                        </a:rPr>
                        <a:t>1</a:t>
                      </a:r>
                      <a:r>
                        <a:rPr kumimoji="1" lang="ja-JP" altLang="en-US" sz="2400">
                          <a:solidFill>
                            <a:srgbClr val="3198FC"/>
                          </a:solidFill>
                        </a:rPr>
                        <a:t>次像（青）</a:t>
                      </a:r>
                      <a:endParaRPr kumimoji="1" lang="ja-JP" altLang="en-US" sz="2400">
                        <a:solidFill>
                          <a:srgbClr val="3198FC"/>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chemeClr val="tx1"/>
                          </a:solidFill>
                        </a:rPr>
                        <a:t>2</a:t>
                      </a:r>
                      <a:r>
                        <a:rPr kumimoji="1" lang="ja-JP" altLang="en-US" sz="2400">
                          <a:solidFill>
                            <a:schemeClr val="tx1"/>
                          </a:solidFill>
                        </a:rPr>
                        <a:t>次像（黒）</a:t>
                      </a:r>
                      <a:endParaRPr kumimoji="1" lang="ja-JP" altLang="en-US" sz="2400">
                        <a:solidFill>
                          <a:schemeClr val="tx1"/>
                        </a:solidFill>
                        <a:latin typeface="Hiragino Kaku Gothic Std W8" panose="020B0800000000000000" pitchFamily="34" charset="-128"/>
                        <a:ea typeface="Hiragino Kaku Gothic Std W8" panose="020B0800000000000000" pitchFamily="34" charset="-128"/>
                      </a:endParaRPr>
                    </a:p>
                  </a:txBody>
                  <a:tcPr>
                    <a:noFill/>
                  </a:tcPr>
                </a:tc>
                <a:extLst>
                  <a:ext uri="{0D108BD9-81ED-4DB2-BD59-A6C34878D82A}">
                    <a16:rowId xmlns:a16="http://schemas.microsoft.com/office/drawing/2014/main" val="411189961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1980248408"/>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58185483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2516564062"/>
                  </a:ext>
                </a:extLst>
              </a:tr>
            </a:tbl>
          </a:graphicData>
        </a:graphic>
      </p:graphicFrame>
      <p:sp>
        <p:nvSpPr>
          <p:cNvPr id="60" name="角丸四角形 59">
            <a:extLst>
              <a:ext uri="{FF2B5EF4-FFF2-40B4-BE49-F238E27FC236}">
                <a16:creationId xmlns:a16="http://schemas.microsoft.com/office/drawing/2014/main" id="{5620643A-0924-20A8-93D4-56FDC8B27CEF}"/>
              </a:ext>
            </a:extLst>
          </p:cNvPr>
          <p:cNvSpPr/>
          <p:nvPr/>
        </p:nvSpPr>
        <p:spPr>
          <a:xfrm>
            <a:off x="6117765" y="2747009"/>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F090DD96-3C6B-4FAE-0637-1F1811E44D05}"/>
              </a:ext>
            </a:extLst>
          </p:cNvPr>
          <p:cNvSpPr/>
          <p:nvPr/>
        </p:nvSpPr>
        <p:spPr>
          <a:xfrm>
            <a:off x="8077162" y="3720024"/>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44" name="図 43">
            <a:extLst>
              <a:ext uri="{FF2B5EF4-FFF2-40B4-BE49-F238E27FC236}">
                <a16:creationId xmlns:a16="http://schemas.microsoft.com/office/drawing/2014/main" id="{900A0E79-D53E-32F3-AFC4-F867C72AC361}"/>
              </a:ext>
            </a:extLst>
          </p:cNvPr>
          <p:cNvPicPr>
            <a:picLocks noChangeAspect="1"/>
          </p:cNvPicPr>
          <p:nvPr/>
        </p:nvPicPr>
        <p:blipFill>
          <a:blip r:embed="rId3"/>
          <a:stretch>
            <a:fillRect/>
          </a:stretch>
        </p:blipFill>
        <p:spPr>
          <a:xfrm>
            <a:off x="2948944" y="2097107"/>
            <a:ext cx="266700" cy="266700"/>
          </a:xfrm>
          <a:prstGeom prst="rect">
            <a:avLst/>
          </a:prstGeom>
        </p:spPr>
      </p:pic>
      <p:pic>
        <p:nvPicPr>
          <p:cNvPr id="45" name="図 44">
            <a:extLst>
              <a:ext uri="{FF2B5EF4-FFF2-40B4-BE49-F238E27FC236}">
                <a16:creationId xmlns:a16="http://schemas.microsoft.com/office/drawing/2014/main" id="{FF0AC1C2-0BE3-5B2C-B0A2-1B179E378D69}"/>
              </a:ext>
            </a:extLst>
          </p:cNvPr>
          <p:cNvPicPr>
            <a:picLocks noChangeAspect="1"/>
          </p:cNvPicPr>
          <p:nvPr/>
        </p:nvPicPr>
        <p:blipFill>
          <a:blip r:embed="rId4"/>
          <a:stretch>
            <a:fillRect/>
          </a:stretch>
        </p:blipFill>
        <p:spPr>
          <a:xfrm>
            <a:off x="2796544" y="2847685"/>
            <a:ext cx="571500" cy="368300"/>
          </a:xfrm>
          <a:prstGeom prst="rect">
            <a:avLst/>
          </a:prstGeom>
        </p:spPr>
      </p:pic>
      <p:pic>
        <p:nvPicPr>
          <p:cNvPr id="46" name="図 45">
            <a:extLst>
              <a:ext uri="{FF2B5EF4-FFF2-40B4-BE49-F238E27FC236}">
                <a16:creationId xmlns:a16="http://schemas.microsoft.com/office/drawing/2014/main" id="{96F852F2-1EBF-1EBE-8330-3F5157E4A87E}"/>
              </a:ext>
            </a:extLst>
          </p:cNvPr>
          <p:cNvPicPr>
            <a:picLocks noChangeAspect="1"/>
          </p:cNvPicPr>
          <p:nvPr/>
        </p:nvPicPr>
        <p:blipFill>
          <a:blip r:embed="rId5"/>
          <a:stretch>
            <a:fillRect/>
          </a:stretch>
        </p:blipFill>
        <p:spPr>
          <a:xfrm>
            <a:off x="2796544" y="4752569"/>
            <a:ext cx="558800" cy="368300"/>
          </a:xfrm>
          <a:prstGeom prst="rect">
            <a:avLst/>
          </a:prstGeom>
        </p:spPr>
      </p:pic>
      <p:pic>
        <p:nvPicPr>
          <p:cNvPr id="47" name="図 46">
            <a:extLst>
              <a:ext uri="{FF2B5EF4-FFF2-40B4-BE49-F238E27FC236}">
                <a16:creationId xmlns:a16="http://schemas.microsoft.com/office/drawing/2014/main" id="{5446EA49-2286-2E93-A313-03924D54447B}"/>
              </a:ext>
            </a:extLst>
          </p:cNvPr>
          <p:cNvPicPr>
            <a:picLocks noChangeAspect="1"/>
          </p:cNvPicPr>
          <p:nvPr/>
        </p:nvPicPr>
        <p:blipFill>
          <a:blip r:embed="rId6"/>
          <a:stretch>
            <a:fillRect/>
          </a:stretch>
        </p:blipFill>
        <p:spPr>
          <a:xfrm>
            <a:off x="2796544" y="3787489"/>
            <a:ext cx="558800" cy="368300"/>
          </a:xfrm>
          <a:prstGeom prst="rect">
            <a:avLst/>
          </a:prstGeom>
        </p:spPr>
      </p:pic>
      <p:sp>
        <p:nvSpPr>
          <p:cNvPr id="3" name="テキスト ボックス 2">
            <a:extLst>
              <a:ext uri="{FF2B5EF4-FFF2-40B4-BE49-F238E27FC236}">
                <a16:creationId xmlns:a16="http://schemas.microsoft.com/office/drawing/2014/main" id="{472C8358-808C-8F34-9362-FB9179E99C93}"/>
              </a:ext>
            </a:extLst>
          </p:cNvPr>
          <p:cNvSpPr txBox="1"/>
          <p:nvPr/>
        </p:nvSpPr>
        <p:spPr>
          <a:xfrm>
            <a:off x="4547362" y="277539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5" name="テキスト ボックス 4">
            <a:extLst>
              <a:ext uri="{FF2B5EF4-FFF2-40B4-BE49-F238E27FC236}">
                <a16:creationId xmlns:a16="http://schemas.microsoft.com/office/drawing/2014/main" id="{E88F7579-ADFC-8162-F180-B608245CA731}"/>
              </a:ext>
            </a:extLst>
          </p:cNvPr>
          <p:cNvSpPr txBox="1"/>
          <p:nvPr/>
        </p:nvSpPr>
        <p:spPr>
          <a:xfrm>
            <a:off x="4547362" y="3710029"/>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6" name="テキスト ボックス 5">
            <a:extLst>
              <a:ext uri="{FF2B5EF4-FFF2-40B4-BE49-F238E27FC236}">
                <a16:creationId xmlns:a16="http://schemas.microsoft.com/office/drawing/2014/main" id="{04FB6C8E-C374-D722-35F2-897DA00503F6}"/>
              </a:ext>
            </a:extLst>
          </p:cNvPr>
          <p:cNvSpPr txBox="1"/>
          <p:nvPr/>
        </p:nvSpPr>
        <p:spPr>
          <a:xfrm>
            <a:off x="4543999" y="467277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8" name="テキスト ボックス 7">
            <a:extLst>
              <a:ext uri="{FF2B5EF4-FFF2-40B4-BE49-F238E27FC236}">
                <a16:creationId xmlns:a16="http://schemas.microsoft.com/office/drawing/2014/main" id="{1EBA31FB-3FC2-0205-132D-0E8EA0335F05}"/>
              </a:ext>
            </a:extLst>
          </p:cNvPr>
          <p:cNvSpPr txBox="1"/>
          <p:nvPr/>
        </p:nvSpPr>
        <p:spPr>
          <a:xfrm>
            <a:off x="6539500" y="2778286"/>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1</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9" name="テキスト ボックス 8">
            <a:extLst>
              <a:ext uri="{FF2B5EF4-FFF2-40B4-BE49-F238E27FC236}">
                <a16:creationId xmlns:a16="http://schemas.microsoft.com/office/drawing/2014/main" id="{028F0543-3801-B867-AEFE-4DB735B605CE}"/>
              </a:ext>
            </a:extLst>
          </p:cNvPr>
          <p:cNvSpPr txBox="1"/>
          <p:nvPr/>
        </p:nvSpPr>
        <p:spPr>
          <a:xfrm>
            <a:off x="6539500" y="374324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0" name="テキスト ボックス 9">
            <a:extLst>
              <a:ext uri="{FF2B5EF4-FFF2-40B4-BE49-F238E27FC236}">
                <a16:creationId xmlns:a16="http://schemas.microsoft.com/office/drawing/2014/main" id="{DB53872D-8E5E-B960-5C5E-DFCD0358F83C}"/>
              </a:ext>
            </a:extLst>
          </p:cNvPr>
          <p:cNvSpPr txBox="1"/>
          <p:nvPr/>
        </p:nvSpPr>
        <p:spPr>
          <a:xfrm>
            <a:off x="6539500" y="470689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1" name="テキスト ボックス 10">
            <a:extLst>
              <a:ext uri="{FF2B5EF4-FFF2-40B4-BE49-F238E27FC236}">
                <a16:creationId xmlns:a16="http://schemas.microsoft.com/office/drawing/2014/main" id="{DC549A94-23C9-B87F-E553-8991F26084A7}"/>
              </a:ext>
            </a:extLst>
          </p:cNvPr>
          <p:cNvSpPr txBox="1"/>
          <p:nvPr/>
        </p:nvSpPr>
        <p:spPr>
          <a:xfrm>
            <a:off x="8497212" y="3743240"/>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1</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2" name="テキスト ボックス 11">
            <a:extLst>
              <a:ext uri="{FF2B5EF4-FFF2-40B4-BE49-F238E27FC236}">
                <a16:creationId xmlns:a16="http://schemas.microsoft.com/office/drawing/2014/main" id="{F9A19F6E-BF7A-9B60-1B7C-87E72968AB45}"/>
              </a:ext>
            </a:extLst>
          </p:cNvPr>
          <p:cNvSpPr txBox="1"/>
          <p:nvPr/>
        </p:nvSpPr>
        <p:spPr>
          <a:xfrm>
            <a:off x="8520710" y="4683674"/>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2</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4" name="スライド番号プレースホルダー 13">
            <a:extLst>
              <a:ext uri="{FF2B5EF4-FFF2-40B4-BE49-F238E27FC236}">
                <a16:creationId xmlns:a16="http://schemas.microsoft.com/office/drawing/2014/main" id="{1D793C40-59A2-1532-805F-650F87F21623}"/>
              </a:ext>
            </a:extLst>
          </p:cNvPr>
          <p:cNvSpPr>
            <a:spLocks noGrp="1"/>
          </p:cNvSpPr>
          <p:nvPr>
            <p:ph type="sldNum" sz="quarter" idx="12"/>
          </p:nvPr>
        </p:nvSpPr>
        <p:spPr/>
        <p:txBody>
          <a:bodyPr/>
          <a:lstStyle/>
          <a:p>
            <a:fld id="{48F63A3B-78C7-47BE-AE5E-E10140E04643}" type="slidenum">
              <a:rPr lang="en-US" smtClean="0"/>
              <a:pPr/>
              <a:t>18</a:t>
            </a:fld>
            <a:r>
              <a:rPr lang="en-US"/>
              <a:t>/17</a:t>
            </a:r>
            <a:endParaRPr lang="en-US" dirty="0"/>
          </a:p>
        </p:txBody>
      </p:sp>
      <p:sp>
        <p:nvSpPr>
          <p:cNvPr id="15" name="角丸四角形 14">
            <a:extLst>
              <a:ext uri="{FF2B5EF4-FFF2-40B4-BE49-F238E27FC236}">
                <a16:creationId xmlns:a16="http://schemas.microsoft.com/office/drawing/2014/main" id="{444A287C-3A64-3F7F-472D-C93593F62F69}"/>
              </a:ext>
            </a:extLst>
          </p:cNvPr>
          <p:cNvSpPr/>
          <p:nvPr/>
        </p:nvSpPr>
        <p:spPr>
          <a:xfrm>
            <a:off x="8098974" y="2775392"/>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153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角丸四角形 60">
            <a:extLst>
              <a:ext uri="{FF2B5EF4-FFF2-40B4-BE49-F238E27FC236}">
                <a16:creationId xmlns:a16="http://schemas.microsoft.com/office/drawing/2014/main" id="{C0EBABBB-CB5B-DB24-EA7D-1B677B290E8E}"/>
              </a:ext>
            </a:extLst>
          </p:cNvPr>
          <p:cNvSpPr/>
          <p:nvPr/>
        </p:nvSpPr>
        <p:spPr>
          <a:xfrm>
            <a:off x="6117765" y="466045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5620643A-0924-20A8-93D4-56FDC8B27CEF}"/>
              </a:ext>
            </a:extLst>
          </p:cNvPr>
          <p:cNvSpPr/>
          <p:nvPr/>
        </p:nvSpPr>
        <p:spPr>
          <a:xfrm>
            <a:off x="6117770" y="369680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F090DD96-3C6B-4FAE-0637-1F1811E44D05}"/>
              </a:ext>
            </a:extLst>
          </p:cNvPr>
          <p:cNvSpPr/>
          <p:nvPr/>
        </p:nvSpPr>
        <p:spPr>
          <a:xfrm>
            <a:off x="8098975" y="4651366"/>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aphicFrame>
        <p:nvGraphicFramePr>
          <p:cNvPr id="23" name="表 22">
            <a:extLst>
              <a:ext uri="{FF2B5EF4-FFF2-40B4-BE49-F238E27FC236}">
                <a16:creationId xmlns:a16="http://schemas.microsoft.com/office/drawing/2014/main" id="{9FEB932B-FFA7-2EDB-4613-D14A13FF6E6B}"/>
              </a:ext>
            </a:extLst>
          </p:cNvPr>
          <p:cNvGraphicFramePr>
            <a:graphicFrameLocks noGrp="1"/>
          </p:cNvGraphicFramePr>
          <p:nvPr/>
        </p:nvGraphicFramePr>
        <p:xfrm>
          <a:off x="2032000" y="2005819"/>
          <a:ext cx="8128000" cy="3338436"/>
        </p:xfrm>
        <a:graphic>
          <a:graphicData uri="http://schemas.openxmlformats.org/drawingml/2006/table">
            <a:tbl>
              <a:tblPr firstRow="1" firstCol="1">
                <a:tableStyleId>{3B4B98B0-60AC-42C2-AFA5-B58CD77FA1E5}</a:tableStyleId>
              </a:tblPr>
              <a:tblGrid>
                <a:gridCol w="2032000">
                  <a:extLst>
                    <a:ext uri="{9D8B030D-6E8A-4147-A177-3AD203B41FA5}">
                      <a16:colId xmlns:a16="http://schemas.microsoft.com/office/drawing/2014/main" val="3397708445"/>
                    </a:ext>
                  </a:extLst>
                </a:gridCol>
                <a:gridCol w="2032000">
                  <a:extLst>
                    <a:ext uri="{9D8B030D-6E8A-4147-A177-3AD203B41FA5}">
                      <a16:colId xmlns:a16="http://schemas.microsoft.com/office/drawing/2014/main" val="3483009229"/>
                    </a:ext>
                  </a:extLst>
                </a:gridCol>
                <a:gridCol w="2032000">
                  <a:extLst>
                    <a:ext uri="{9D8B030D-6E8A-4147-A177-3AD203B41FA5}">
                      <a16:colId xmlns:a16="http://schemas.microsoft.com/office/drawing/2014/main" val="1415479448"/>
                    </a:ext>
                  </a:extLst>
                </a:gridCol>
                <a:gridCol w="2032000">
                  <a:extLst>
                    <a:ext uri="{9D8B030D-6E8A-4147-A177-3AD203B41FA5}">
                      <a16:colId xmlns:a16="http://schemas.microsoft.com/office/drawing/2014/main" val="2298967667"/>
                    </a:ext>
                  </a:extLst>
                </a:gridCol>
              </a:tblGrid>
              <a:tr h="392283">
                <a:tc>
                  <a:txBody>
                    <a:bodyPr/>
                    <a:lstStyle/>
                    <a:p>
                      <a:endParaRPr kumimoji="1" lang="ja-JP" altLang="en-US"/>
                    </a:p>
                  </a:txBody>
                  <a:tcPr>
                    <a:noFill/>
                  </a:tcPr>
                </a:tc>
                <a:tc>
                  <a:txBody>
                    <a:bodyPr/>
                    <a:lstStyle/>
                    <a:p>
                      <a:pPr algn="ctr"/>
                      <a:r>
                        <a:rPr kumimoji="1" lang="en-US" altLang="ja-JP" sz="2400" dirty="0">
                          <a:solidFill>
                            <a:srgbClr val="FF0000"/>
                          </a:solidFill>
                        </a:rPr>
                        <a:t>0</a:t>
                      </a:r>
                      <a:r>
                        <a:rPr kumimoji="1" lang="ja-JP" altLang="en-US" sz="2400">
                          <a:solidFill>
                            <a:srgbClr val="FF0000"/>
                          </a:solidFill>
                        </a:rPr>
                        <a:t>次像（赤）</a:t>
                      </a:r>
                      <a:endParaRPr kumimoji="1" lang="ja-JP" altLang="en-US" sz="2400">
                        <a:solidFill>
                          <a:srgbClr val="FF0000"/>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rgbClr val="3198FC"/>
                          </a:solidFill>
                        </a:rPr>
                        <a:t>1</a:t>
                      </a:r>
                      <a:r>
                        <a:rPr kumimoji="1" lang="ja-JP" altLang="en-US" sz="2400">
                          <a:solidFill>
                            <a:srgbClr val="3198FC"/>
                          </a:solidFill>
                        </a:rPr>
                        <a:t>次像（青）</a:t>
                      </a:r>
                      <a:endParaRPr kumimoji="1" lang="ja-JP" altLang="en-US" sz="2400">
                        <a:solidFill>
                          <a:srgbClr val="3198FC"/>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chemeClr val="tx1"/>
                          </a:solidFill>
                        </a:rPr>
                        <a:t>2</a:t>
                      </a:r>
                      <a:r>
                        <a:rPr kumimoji="1" lang="ja-JP" altLang="en-US" sz="2400">
                          <a:solidFill>
                            <a:schemeClr val="tx1"/>
                          </a:solidFill>
                        </a:rPr>
                        <a:t>次像（黒）</a:t>
                      </a:r>
                      <a:endParaRPr kumimoji="1" lang="ja-JP" altLang="en-US" sz="2400">
                        <a:solidFill>
                          <a:schemeClr val="tx1"/>
                        </a:solidFill>
                        <a:latin typeface="Hiragino Kaku Gothic Std W8" panose="020B0800000000000000" pitchFamily="34" charset="-128"/>
                        <a:ea typeface="Hiragino Kaku Gothic Std W8" panose="020B0800000000000000" pitchFamily="34" charset="-128"/>
                      </a:endParaRPr>
                    </a:p>
                  </a:txBody>
                  <a:tcPr>
                    <a:noFill/>
                  </a:tcPr>
                </a:tc>
                <a:extLst>
                  <a:ext uri="{0D108BD9-81ED-4DB2-BD59-A6C34878D82A}">
                    <a16:rowId xmlns:a16="http://schemas.microsoft.com/office/drawing/2014/main" val="411189961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1980248408"/>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58185483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2516564062"/>
                  </a:ext>
                </a:extLst>
              </a:tr>
            </a:tbl>
          </a:graphicData>
        </a:graphic>
      </p:graphicFrame>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44" name="図 43">
            <a:extLst>
              <a:ext uri="{FF2B5EF4-FFF2-40B4-BE49-F238E27FC236}">
                <a16:creationId xmlns:a16="http://schemas.microsoft.com/office/drawing/2014/main" id="{900A0E79-D53E-32F3-AFC4-F867C72AC361}"/>
              </a:ext>
            </a:extLst>
          </p:cNvPr>
          <p:cNvPicPr>
            <a:picLocks noChangeAspect="1"/>
          </p:cNvPicPr>
          <p:nvPr/>
        </p:nvPicPr>
        <p:blipFill>
          <a:blip r:embed="rId3"/>
          <a:stretch>
            <a:fillRect/>
          </a:stretch>
        </p:blipFill>
        <p:spPr>
          <a:xfrm>
            <a:off x="2948944" y="2097107"/>
            <a:ext cx="266700" cy="266700"/>
          </a:xfrm>
          <a:prstGeom prst="rect">
            <a:avLst/>
          </a:prstGeom>
        </p:spPr>
      </p:pic>
      <p:pic>
        <p:nvPicPr>
          <p:cNvPr id="45" name="図 44">
            <a:extLst>
              <a:ext uri="{FF2B5EF4-FFF2-40B4-BE49-F238E27FC236}">
                <a16:creationId xmlns:a16="http://schemas.microsoft.com/office/drawing/2014/main" id="{FF0AC1C2-0BE3-5B2C-B0A2-1B179E378D69}"/>
              </a:ext>
            </a:extLst>
          </p:cNvPr>
          <p:cNvPicPr>
            <a:picLocks noChangeAspect="1"/>
          </p:cNvPicPr>
          <p:nvPr/>
        </p:nvPicPr>
        <p:blipFill>
          <a:blip r:embed="rId4"/>
          <a:stretch>
            <a:fillRect/>
          </a:stretch>
        </p:blipFill>
        <p:spPr>
          <a:xfrm>
            <a:off x="2796544" y="2847685"/>
            <a:ext cx="571500" cy="368300"/>
          </a:xfrm>
          <a:prstGeom prst="rect">
            <a:avLst/>
          </a:prstGeom>
        </p:spPr>
      </p:pic>
      <p:pic>
        <p:nvPicPr>
          <p:cNvPr id="46" name="図 45">
            <a:extLst>
              <a:ext uri="{FF2B5EF4-FFF2-40B4-BE49-F238E27FC236}">
                <a16:creationId xmlns:a16="http://schemas.microsoft.com/office/drawing/2014/main" id="{96F852F2-1EBF-1EBE-8330-3F5157E4A87E}"/>
              </a:ext>
            </a:extLst>
          </p:cNvPr>
          <p:cNvPicPr>
            <a:picLocks noChangeAspect="1"/>
          </p:cNvPicPr>
          <p:nvPr/>
        </p:nvPicPr>
        <p:blipFill>
          <a:blip r:embed="rId5"/>
          <a:stretch>
            <a:fillRect/>
          </a:stretch>
        </p:blipFill>
        <p:spPr>
          <a:xfrm>
            <a:off x="2796544" y="4752569"/>
            <a:ext cx="558800" cy="368300"/>
          </a:xfrm>
          <a:prstGeom prst="rect">
            <a:avLst/>
          </a:prstGeom>
        </p:spPr>
      </p:pic>
      <p:pic>
        <p:nvPicPr>
          <p:cNvPr id="47" name="図 46">
            <a:extLst>
              <a:ext uri="{FF2B5EF4-FFF2-40B4-BE49-F238E27FC236}">
                <a16:creationId xmlns:a16="http://schemas.microsoft.com/office/drawing/2014/main" id="{5446EA49-2286-2E93-A313-03924D54447B}"/>
              </a:ext>
            </a:extLst>
          </p:cNvPr>
          <p:cNvPicPr>
            <a:picLocks noChangeAspect="1"/>
          </p:cNvPicPr>
          <p:nvPr/>
        </p:nvPicPr>
        <p:blipFill>
          <a:blip r:embed="rId6"/>
          <a:stretch>
            <a:fillRect/>
          </a:stretch>
        </p:blipFill>
        <p:spPr>
          <a:xfrm>
            <a:off x="2796544" y="3787489"/>
            <a:ext cx="558800" cy="368300"/>
          </a:xfrm>
          <a:prstGeom prst="rect">
            <a:avLst/>
          </a:prstGeom>
        </p:spPr>
      </p:pic>
      <p:sp>
        <p:nvSpPr>
          <p:cNvPr id="3" name="テキスト ボックス 2">
            <a:extLst>
              <a:ext uri="{FF2B5EF4-FFF2-40B4-BE49-F238E27FC236}">
                <a16:creationId xmlns:a16="http://schemas.microsoft.com/office/drawing/2014/main" id="{472C8358-808C-8F34-9362-FB9179E99C93}"/>
              </a:ext>
            </a:extLst>
          </p:cNvPr>
          <p:cNvSpPr txBox="1"/>
          <p:nvPr/>
        </p:nvSpPr>
        <p:spPr>
          <a:xfrm>
            <a:off x="4547362" y="277539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5" name="テキスト ボックス 4">
            <a:extLst>
              <a:ext uri="{FF2B5EF4-FFF2-40B4-BE49-F238E27FC236}">
                <a16:creationId xmlns:a16="http://schemas.microsoft.com/office/drawing/2014/main" id="{E88F7579-ADFC-8162-F180-B608245CA731}"/>
              </a:ext>
            </a:extLst>
          </p:cNvPr>
          <p:cNvSpPr txBox="1"/>
          <p:nvPr/>
        </p:nvSpPr>
        <p:spPr>
          <a:xfrm>
            <a:off x="4547362" y="3710029"/>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6" name="テキスト ボックス 5">
            <a:extLst>
              <a:ext uri="{FF2B5EF4-FFF2-40B4-BE49-F238E27FC236}">
                <a16:creationId xmlns:a16="http://schemas.microsoft.com/office/drawing/2014/main" id="{04FB6C8E-C374-D722-35F2-897DA00503F6}"/>
              </a:ext>
            </a:extLst>
          </p:cNvPr>
          <p:cNvSpPr txBox="1"/>
          <p:nvPr/>
        </p:nvSpPr>
        <p:spPr>
          <a:xfrm>
            <a:off x="4543999" y="467277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8" name="テキスト ボックス 7">
            <a:extLst>
              <a:ext uri="{FF2B5EF4-FFF2-40B4-BE49-F238E27FC236}">
                <a16:creationId xmlns:a16="http://schemas.microsoft.com/office/drawing/2014/main" id="{1EBA31FB-3FC2-0205-132D-0E8EA0335F05}"/>
              </a:ext>
            </a:extLst>
          </p:cNvPr>
          <p:cNvSpPr txBox="1"/>
          <p:nvPr/>
        </p:nvSpPr>
        <p:spPr>
          <a:xfrm>
            <a:off x="6539500" y="2778286"/>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1</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9" name="テキスト ボックス 8">
            <a:extLst>
              <a:ext uri="{FF2B5EF4-FFF2-40B4-BE49-F238E27FC236}">
                <a16:creationId xmlns:a16="http://schemas.microsoft.com/office/drawing/2014/main" id="{028F0543-3801-B867-AEFE-4DB735B605CE}"/>
              </a:ext>
            </a:extLst>
          </p:cNvPr>
          <p:cNvSpPr txBox="1"/>
          <p:nvPr/>
        </p:nvSpPr>
        <p:spPr>
          <a:xfrm>
            <a:off x="6539500" y="374324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0" name="テキスト ボックス 9">
            <a:extLst>
              <a:ext uri="{FF2B5EF4-FFF2-40B4-BE49-F238E27FC236}">
                <a16:creationId xmlns:a16="http://schemas.microsoft.com/office/drawing/2014/main" id="{DB53872D-8E5E-B960-5C5E-DFCD0358F83C}"/>
              </a:ext>
            </a:extLst>
          </p:cNvPr>
          <p:cNvSpPr txBox="1"/>
          <p:nvPr/>
        </p:nvSpPr>
        <p:spPr>
          <a:xfrm>
            <a:off x="6539500" y="470689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1" name="テキスト ボックス 10">
            <a:extLst>
              <a:ext uri="{FF2B5EF4-FFF2-40B4-BE49-F238E27FC236}">
                <a16:creationId xmlns:a16="http://schemas.microsoft.com/office/drawing/2014/main" id="{DC549A94-23C9-B87F-E553-8991F26084A7}"/>
              </a:ext>
            </a:extLst>
          </p:cNvPr>
          <p:cNvSpPr txBox="1"/>
          <p:nvPr/>
        </p:nvSpPr>
        <p:spPr>
          <a:xfrm>
            <a:off x="8497212" y="3743240"/>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1</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2" name="テキスト ボックス 11">
            <a:extLst>
              <a:ext uri="{FF2B5EF4-FFF2-40B4-BE49-F238E27FC236}">
                <a16:creationId xmlns:a16="http://schemas.microsoft.com/office/drawing/2014/main" id="{F9A19F6E-BF7A-9B60-1B7C-87E72968AB45}"/>
              </a:ext>
            </a:extLst>
          </p:cNvPr>
          <p:cNvSpPr txBox="1"/>
          <p:nvPr/>
        </p:nvSpPr>
        <p:spPr>
          <a:xfrm>
            <a:off x="8520710" y="4683674"/>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2</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4" name="スライド番号プレースホルダー 13">
            <a:extLst>
              <a:ext uri="{FF2B5EF4-FFF2-40B4-BE49-F238E27FC236}">
                <a16:creationId xmlns:a16="http://schemas.microsoft.com/office/drawing/2014/main" id="{1D793C40-59A2-1532-805F-650F87F21623}"/>
              </a:ext>
            </a:extLst>
          </p:cNvPr>
          <p:cNvSpPr>
            <a:spLocks noGrp="1"/>
          </p:cNvSpPr>
          <p:nvPr>
            <p:ph type="sldNum" sz="quarter" idx="12"/>
          </p:nvPr>
        </p:nvSpPr>
        <p:spPr/>
        <p:txBody>
          <a:bodyPr/>
          <a:lstStyle/>
          <a:p>
            <a:fld id="{48F63A3B-78C7-47BE-AE5E-E10140E04643}" type="slidenum">
              <a:rPr lang="en-US" smtClean="0"/>
              <a:pPr/>
              <a:t>19</a:t>
            </a:fld>
            <a:r>
              <a:rPr lang="en-US"/>
              <a:t>/17</a:t>
            </a:r>
            <a:endParaRPr lang="en-US" dirty="0"/>
          </a:p>
        </p:txBody>
      </p:sp>
    </p:spTree>
    <p:extLst>
      <p:ext uri="{BB962C8B-B14F-4D97-AF65-F5344CB8AC3E}">
        <p14:creationId xmlns:p14="http://schemas.microsoft.com/office/powerpoint/2010/main" val="7812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導入</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7" y="2387788"/>
            <a:ext cx="10176164" cy="2937164"/>
          </a:xfrm>
        </p:spPr>
        <p:txBody>
          <a:bodyPr>
            <a:normAutofit/>
          </a:bodyPr>
          <a:lstStyle/>
          <a:p>
            <a:pPr marL="0" indent="0">
              <a:lnSpc>
                <a:spcPct val="100000"/>
              </a:lnSpc>
              <a:buNone/>
            </a:pPr>
            <a:r>
              <a:rPr lang="ja-JP" altLang="en-US" sz="2400"/>
              <a:t>大輪講の発表では、ブラックホールを表す時空である</a:t>
            </a:r>
            <a:r>
              <a:rPr lang="ja-JP" altLang="en-US" sz="2400">
                <a:solidFill>
                  <a:srgbClr val="FF0000"/>
                </a:solidFill>
              </a:rPr>
              <a:t>シュバルツシルト時空</a:t>
            </a:r>
            <a:r>
              <a:rPr lang="ja-JP" altLang="en-US" sz="2400"/>
              <a:t>において、発光する円盤（降着円盤）のイメージングを行なった。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卒業研究では、中心領域に高密度の物質場が分布するモデル（高密度コアモデル）を与える</a:t>
            </a:r>
            <a:r>
              <a:rPr lang="ja-JP" altLang="en-US" sz="2400">
                <a:solidFill>
                  <a:srgbClr val="FF0000"/>
                </a:solidFill>
              </a:rPr>
              <a:t>ブハダール時空</a:t>
            </a:r>
            <a:r>
              <a:rPr lang="ja-JP" altLang="en-US" sz="2400"/>
              <a:t>において降着円盤のイメージングを行った。</a:t>
            </a:r>
            <a:endParaRPr lang="en-US" altLang="ja-JP" sz="2400" dirty="0"/>
          </a:p>
        </p:txBody>
      </p:sp>
      <p:sp>
        <p:nvSpPr>
          <p:cNvPr id="5" name="スライド番号プレースホルダー 4">
            <a:extLst>
              <a:ext uri="{FF2B5EF4-FFF2-40B4-BE49-F238E27FC236}">
                <a16:creationId xmlns:a16="http://schemas.microsoft.com/office/drawing/2014/main" id="{47F3BE77-BA96-E1E7-9ED3-582CE74BEEA7}"/>
              </a:ext>
            </a:extLst>
          </p:cNvPr>
          <p:cNvSpPr>
            <a:spLocks noGrp="1"/>
          </p:cNvSpPr>
          <p:nvPr>
            <p:ph type="sldNum" sz="quarter" idx="12"/>
          </p:nvPr>
        </p:nvSpPr>
        <p:spPr/>
        <p:txBody>
          <a:bodyPr/>
          <a:lstStyle/>
          <a:p>
            <a:fld id="{48F63A3B-78C7-47BE-AE5E-E10140E04643}" type="slidenum">
              <a:rPr lang="en-US" smtClean="0"/>
              <a:pPr/>
              <a:t>2</a:t>
            </a:fld>
            <a:r>
              <a:rPr lang="en-US"/>
              <a:t>/17</a:t>
            </a:r>
            <a:endParaRPr lang="en-US" dirty="0"/>
          </a:p>
        </p:txBody>
      </p:sp>
    </p:spTree>
    <p:extLst>
      <p:ext uri="{BB962C8B-B14F-4D97-AF65-F5344CB8AC3E}">
        <p14:creationId xmlns:p14="http://schemas.microsoft.com/office/powerpoint/2010/main" val="3813147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重像が現れる</a:t>
            </a:r>
            <a:r>
              <a:rPr lang="ja-JP" altLang="en-US">
                <a:solidFill>
                  <a:schemeClr val="bg1"/>
                </a:solidFill>
              </a:rPr>
              <a:t>原因</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689926" y="2154602"/>
            <a:ext cx="3771418" cy="4384312"/>
          </a:xfrm>
        </p:spPr>
        <p:txBody>
          <a:bodyPr>
            <a:normAutofit/>
          </a:bodyPr>
          <a:lstStyle/>
          <a:p>
            <a:pPr marL="0" indent="0">
              <a:lnSpc>
                <a:spcPct val="100000"/>
              </a:lnSpc>
              <a:buNone/>
            </a:pPr>
            <a:r>
              <a:rPr lang="ja-JP" altLang="en-US" sz="2400">
                <a:solidFill>
                  <a:srgbClr val="FF0000"/>
                </a:solidFill>
              </a:rPr>
              <a:t>シュバルツシルト時空</a:t>
            </a:r>
            <a:r>
              <a:rPr lang="ja-JP" altLang="en-US" sz="2400"/>
              <a:t>では極大部分と最大部分が一致するので、</a:t>
            </a:r>
            <a:r>
              <a:rPr lang="ja-JP" altLang="en-US" sz="2400">
                <a:solidFill>
                  <a:schemeClr val="tx2">
                    <a:lumMod val="50000"/>
                    <a:lumOff val="50000"/>
                  </a:schemeClr>
                </a:solidFill>
              </a:rPr>
              <a:t>中心付近を通る光は中心に落ち込む</a:t>
            </a:r>
            <a:r>
              <a:rPr lang="ja-JP" altLang="en-US" sz="2400"/>
              <a:t>。</a:t>
            </a:r>
            <a:endParaRPr lang="en-US" altLang="ja-JP" sz="2400" dirty="0"/>
          </a:p>
          <a:p>
            <a:pPr marL="0" indent="0">
              <a:lnSpc>
                <a:spcPct val="100000"/>
              </a:lnSpc>
              <a:buNone/>
            </a:pPr>
            <a:endParaRPr lang="en-US" altLang="ja-JP" sz="2400" dirty="0"/>
          </a:p>
          <a:p>
            <a:pPr marL="0" indent="0">
              <a:lnSpc>
                <a:spcPct val="100000"/>
              </a:lnSpc>
              <a:buNone/>
            </a:pPr>
            <a:r>
              <a:rPr lang="ja-JP" altLang="en-US" sz="2400">
                <a:solidFill>
                  <a:srgbClr val="FF0000"/>
                </a:solidFill>
              </a:rPr>
              <a:t>ブハダール時空</a:t>
            </a:r>
            <a:r>
              <a:rPr lang="ja-JP" altLang="en-US" sz="2400"/>
              <a:t>では、</a:t>
            </a:r>
            <a:r>
              <a:rPr lang="ja-JP" altLang="en-US" sz="2400">
                <a:solidFill>
                  <a:schemeClr val="tx2">
                    <a:lumMod val="50000"/>
                    <a:lumOff val="50000"/>
                  </a:schemeClr>
                </a:solidFill>
              </a:rPr>
              <a:t>中心付近を通る光も散乱されて観測者に届く</a:t>
            </a:r>
            <a:r>
              <a:rPr lang="ja-JP" altLang="en-US" sz="2400"/>
              <a:t>。</a:t>
            </a:r>
            <a:endParaRPr lang="en-US" altLang="ja-JP" sz="2400" dirty="0"/>
          </a:p>
        </p:txBody>
      </p:sp>
      <p:pic>
        <p:nvPicPr>
          <p:cNvPr id="17" name="図 16">
            <a:extLst>
              <a:ext uri="{FF2B5EF4-FFF2-40B4-BE49-F238E27FC236}">
                <a16:creationId xmlns:a16="http://schemas.microsoft.com/office/drawing/2014/main" id="{E59986A8-9E60-68B7-8038-4585D77642E9}"/>
              </a:ext>
            </a:extLst>
          </p:cNvPr>
          <p:cNvPicPr>
            <a:picLocks noChangeAspect="1"/>
          </p:cNvPicPr>
          <p:nvPr/>
        </p:nvPicPr>
        <p:blipFill>
          <a:blip r:embed="rId3"/>
          <a:stretch>
            <a:fillRect/>
          </a:stretch>
        </p:blipFill>
        <p:spPr>
          <a:xfrm>
            <a:off x="730656" y="2057120"/>
            <a:ext cx="6267389" cy="4178259"/>
          </a:xfrm>
          <a:prstGeom prst="rect">
            <a:avLst/>
          </a:prstGeom>
        </p:spPr>
      </p:pic>
      <p:sp>
        <p:nvSpPr>
          <p:cNvPr id="24" name="テキスト ボックス 23">
            <a:extLst>
              <a:ext uri="{FF2B5EF4-FFF2-40B4-BE49-F238E27FC236}">
                <a16:creationId xmlns:a16="http://schemas.microsoft.com/office/drawing/2014/main" id="{AB7B2052-2E48-67C8-1090-936799EEFECF}"/>
              </a:ext>
            </a:extLst>
          </p:cNvPr>
          <p:cNvSpPr txBox="1"/>
          <p:nvPr/>
        </p:nvSpPr>
        <p:spPr>
          <a:xfrm>
            <a:off x="1973029" y="1444730"/>
            <a:ext cx="4908218"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スクリーンに届くまでに回る角度</a:t>
            </a:r>
          </a:p>
        </p:txBody>
      </p:sp>
      <p:pic>
        <p:nvPicPr>
          <p:cNvPr id="14" name="図 13">
            <a:extLst>
              <a:ext uri="{FF2B5EF4-FFF2-40B4-BE49-F238E27FC236}">
                <a16:creationId xmlns:a16="http://schemas.microsoft.com/office/drawing/2014/main" id="{5A105D75-1C60-97C4-79C8-F6EE22A58DA8}"/>
              </a:ext>
            </a:extLst>
          </p:cNvPr>
          <p:cNvPicPr>
            <a:picLocks noChangeAspect="1"/>
          </p:cNvPicPr>
          <p:nvPr/>
        </p:nvPicPr>
        <p:blipFill>
          <a:blip r:embed="rId4"/>
          <a:stretch>
            <a:fillRect/>
          </a:stretch>
        </p:blipFill>
        <p:spPr>
          <a:xfrm>
            <a:off x="6330530" y="6102029"/>
            <a:ext cx="254000" cy="266700"/>
          </a:xfrm>
          <a:prstGeom prst="rect">
            <a:avLst/>
          </a:prstGeom>
        </p:spPr>
      </p:pic>
      <p:pic>
        <p:nvPicPr>
          <p:cNvPr id="15" name="図 14">
            <a:extLst>
              <a:ext uri="{FF2B5EF4-FFF2-40B4-BE49-F238E27FC236}">
                <a16:creationId xmlns:a16="http://schemas.microsoft.com/office/drawing/2014/main" id="{FE02BBDE-50BF-4204-E033-4A0F74DDCABA}"/>
              </a:ext>
            </a:extLst>
          </p:cNvPr>
          <p:cNvPicPr>
            <a:picLocks noChangeAspect="1"/>
          </p:cNvPicPr>
          <p:nvPr/>
        </p:nvPicPr>
        <p:blipFill>
          <a:blip r:embed="rId5"/>
          <a:stretch>
            <a:fillRect/>
          </a:stretch>
        </p:blipFill>
        <p:spPr>
          <a:xfrm>
            <a:off x="729857" y="2409595"/>
            <a:ext cx="554334" cy="334512"/>
          </a:xfrm>
          <a:prstGeom prst="rect">
            <a:avLst/>
          </a:prstGeom>
        </p:spPr>
      </p:pic>
      <p:pic>
        <p:nvPicPr>
          <p:cNvPr id="19" name="図 18">
            <a:extLst>
              <a:ext uri="{FF2B5EF4-FFF2-40B4-BE49-F238E27FC236}">
                <a16:creationId xmlns:a16="http://schemas.microsoft.com/office/drawing/2014/main" id="{2E5C307D-7F3C-7D05-0583-F43789A5B97F}"/>
              </a:ext>
            </a:extLst>
          </p:cNvPr>
          <p:cNvPicPr>
            <a:picLocks noChangeAspect="1"/>
          </p:cNvPicPr>
          <p:nvPr/>
        </p:nvPicPr>
        <p:blipFill>
          <a:blip r:embed="rId6"/>
          <a:stretch>
            <a:fillRect/>
          </a:stretch>
        </p:blipFill>
        <p:spPr>
          <a:xfrm>
            <a:off x="4321112" y="5580707"/>
            <a:ext cx="1575835" cy="295469"/>
          </a:xfrm>
          <a:prstGeom prst="rect">
            <a:avLst/>
          </a:prstGeom>
        </p:spPr>
      </p:pic>
      <p:pic>
        <p:nvPicPr>
          <p:cNvPr id="21" name="図 20">
            <a:extLst>
              <a:ext uri="{FF2B5EF4-FFF2-40B4-BE49-F238E27FC236}">
                <a16:creationId xmlns:a16="http://schemas.microsoft.com/office/drawing/2014/main" id="{C0435D1E-2CD5-4F3B-16E8-175F0EDA71AE}"/>
              </a:ext>
            </a:extLst>
          </p:cNvPr>
          <p:cNvPicPr>
            <a:picLocks noChangeAspect="1"/>
          </p:cNvPicPr>
          <p:nvPr/>
        </p:nvPicPr>
        <p:blipFill>
          <a:blip r:embed="rId7"/>
          <a:stretch>
            <a:fillRect/>
          </a:stretch>
        </p:blipFill>
        <p:spPr>
          <a:xfrm>
            <a:off x="4235987" y="2515183"/>
            <a:ext cx="1660960" cy="288863"/>
          </a:xfrm>
          <a:prstGeom prst="rect">
            <a:avLst/>
          </a:prstGeom>
        </p:spPr>
      </p:pic>
      <p:pic>
        <p:nvPicPr>
          <p:cNvPr id="22" name="図 21">
            <a:extLst>
              <a:ext uri="{FF2B5EF4-FFF2-40B4-BE49-F238E27FC236}">
                <a16:creationId xmlns:a16="http://schemas.microsoft.com/office/drawing/2014/main" id="{70429B0E-5CB6-D6E4-D6EC-7E4C9F087B6C}"/>
              </a:ext>
            </a:extLst>
          </p:cNvPr>
          <p:cNvPicPr>
            <a:picLocks noChangeAspect="1"/>
          </p:cNvPicPr>
          <p:nvPr/>
        </p:nvPicPr>
        <p:blipFill>
          <a:blip r:embed="rId8"/>
          <a:stretch>
            <a:fillRect/>
          </a:stretch>
        </p:blipFill>
        <p:spPr>
          <a:xfrm>
            <a:off x="4235987" y="3973053"/>
            <a:ext cx="1660960" cy="287474"/>
          </a:xfrm>
          <a:prstGeom prst="rect">
            <a:avLst/>
          </a:prstGeom>
        </p:spPr>
      </p:pic>
      <p:pic>
        <p:nvPicPr>
          <p:cNvPr id="5" name="図 4">
            <a:extLst>
              <a:ext uri="{FF2B5EF4-FFF2-40B4-BE49-F238E27FC236}">
                <a16:creationId xmlns:a16="http://schemas.microsoft.com/office/drawing/2014/main" id="{12B67786-C702-5C30-9A15-0D67B1892C09}"/>
              </a:ext>
            </a:extLst>
          </p:cNvPr>
          <p:cNvPicPr>
            <a:picLocks noChangeAspect="1"/>
          </p:cNvPicPr>
          <p:nvPr/>
        </p:nvPicPr>
        <p:blipFill>
          <a:blip r:embed="rId9"/>
          <a:stretch>
            <a:fillRect/>
          </a:stretch>
        </p:blipFill>
        <p:spPr>
          <a:xfrm>
            <a:off x="5022592" y="4411252"/>
            <a:ext cx="874355" cy="244006"/>
          </a:xfrm>
          <a:prstGeom prst="rect">
            <a:avLst/>
          </a:prstGeom>
        </p:spPr>
      </p:pic>
      <p:pic>
        <p:nvPicPr>
          <p:cNvPr id="8" name="図 7">
            <a:extLst>
              <a:ext uri="{FF2B5EF4-FFF2-40B4-BE49-F238E27FC236}">
                <a16:creationId xmlns:a16="http://schemas.microsoft.com/office/drawing/2014/main" id="{EEDFEB52-7D77-45AC-A411-6EFBEB4901C1}"/>
              </a:ext>
            </a:extLst>
          </p:cNvPr>
          <p:cNvPicPr>
            <a:picLocks noChangeAspect="1"/>
          </p:cNvPicPr>
          <p:nvPr/>
        </p:nvPicPr>
        <p:blipFill>
          <a:blip r:embed="rId10"/>
          <a:stretch>
            <a:fillRect/>
          </a:stretch>
        </p:blipFill>
        <p:spPr>
          <a:xfrm>
            <a:off x="2438420" y="7115028"/>
            <a:ext cx="2851859" cy="881062"/>
          </a:xfrm>
          <a:prstGeom prst="rect">
            <a:avLst/>
          </a:prstGeom>
        </p:spPr>
      </p:pic>
      <p:pic>
        <p:nvPicPr>
          <p:cNvPr id="6" name="図 5">
            <a:extLst>
              <a:ext uri="{FF2B5EF4-FFF2-40B4-BE49-F238E27FC236}">
                <a16:creationId xmlns:a16="http://schemas.microsoft.com/office/drawing/2014/main" id="{B2B2E8C7-0592-EE21-86B8-A8102CF3A03D}"/>
              </a:ext>
            </a:extLst>
          </p:cNvPr>
          <p:cNvPicPr>
            <a:picLocks noChangeAspect="1"/>
          </p:cNvPicPr>
          <p:nvPr/>
        </p:nvPicPr>
        <p:blipFill>
          <a:blip r:embed="rId11"/>
          <a:stretch>
            <a:fillRect/>
          </a:stretch>
        </p:blipFill>
        <p:spPr>
          <a:xfrm>
            <a:off x="1284191" y="1419217"/>
            <a:ext cx="641202" cy="461665"/>
          </a:xfrm>
          <a:prstGeom prst="rect">
            <a:avLst/>
          </a:prstGeom>
        </p:spPr>
      </p:pic>
      <p:sp>
        <p:nvSpPr>
          <p:cNvPr id="10" name="スライド番号プレースホルダー 9">
            <a:extLst>
              <a:ext uri="{FF2B5EF4-FFF2-40B4-BE49-F238E27FC236}">
                <a16:creationId xmlns:a16="http://schemas.microsoft.com/office/drawing/2014/main" id="{D98D42F3-E874-D914-BD22-0AC9F655595A}"/>
              </a:ext>
            </a:extLst>
          </p:cNvPr>
          <p:cNvSpPr>
            <a:spLocks noGrp="1"/>
          </p:cNvSpPr>
          <p:nvPr>
            <p:ph type="sldNum" sz="quarter" idx="12"/>
          </p:nvPr>
        </p:nvSpPr>
        <p:spPr/>
        <p:txBody>
          <a:bodyPr/>
          <a:lstStyle/>
          <a:p>
            <a:fld id="{48F63A3B-78C7-47BE-AE5E-E10140E04643}" type="slidenum">
              <a:rPr lang="en-US" smtClean="0"/>
              <a:pPr/>
              <a:t>20</a:t>
            </a:fld>
            <a:r>
              <a:rPr lang="en-US"/>
              <a:t>/17</a:t>
            </a:r>
            <a:endParaRPr lang="en-US" dirty="0"/>
          </a:p>
        </p:txBody>
      </p:sp>
      <p:cxnSp>
        <p:nvCxnSpPr>
          <p:cNvPr id="12" name="直線矢印コネクタ 11">
            <a:extLst>
              <a:ext uri="{FF2B5EF4-FFF2-40B4-BE49-F238E27FC236}">
                <a16:creationId xmlns:a16="http://schemas.microsoft.com/office/drawing/2014/main" id="{EC637745-98D9-1E13-9356-493F56B9F4B2}"/>
              </a:ext>
            </a:extLst>
          </p:cNvPr>
          <p:cNvCxnSpPr/>
          <p:nvPr/>
        </p:nvCxnSpPr>
        <p:spPr>
          <a:xfrm>
            <a:off x="342900" y="2144420"/>
            <a:ext cx="0" cy="395760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テキスト ボックス 12">
            <a:extLst>
              <a:ext uri="{FF2B5EF4-FFF2-40B4-BE49-F238E27FC236}">
                <a16:creationId xmlns:a16="http://schemas.microsoft.com/office/drawing/2014/main" id="{8B4423E6-3979-E754-3701-AAAB683176C8}"/>
              </a:ext>
            </a:extLst>
          </p:cNvPr>
          <p:cNvSpPr txBox="1"/>
          <p:nvPr/>
        </p:nvSpPr>
        <p:spPr>
          <a:xfrm>
            <a:off x="-1176110" y="1692937"/>
            <a:ext cx="2757951"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中心付近を通る光</a:t>
            </a:r>
          </a:p>
        </p:txBody>
      </p:sp>
      <p:sp>
        <p:nvSpPr>
          <p:cNvPr id="16" name="テキスト ボックス 15">
            <a:extLst>
              <a:ext uri="{FF2B5EF4-FFF2-40B4-BE49-F238E27FC236}">
                <a16:creationId xmlns:a16="http://schemas.microsoft.com/office/drawing/2014/main" id="{CF54F887-35F5-E387-4B64-6514D4410771}"/>
              </a:ext>
            </a:extLst>
          </p:cNvPr>
          <p:cNvSpPr txBox="1"/>
          <p:nvPr/>
        </p:nvSpPr>
        <p:spPr>
          <a:xfrm>
            <a:off x="-1153159" y="6225167"/>
            <a:ext cx="3243211"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中心から遠くを通る光</a:t>
            </a:r>
          </a:p>
        </p:txBody>
      </p:sp>
      <p:sp>
        <p:nvSpPr>
          <p:cNvPr id="18" name="テキスト ボックス 17">
            <a:extLst>
              <a:ext uri="{FF2B5EF4-FFF2-40B4-BE49-F238E27FC236}">
                <a16:creationId xmlns:a16="http://schemas.microsoft.com/office/drawing/2014/main" id="{EB2E6D9E-A726-4776-FA62-9A66E5EDF51A}"/>
              </a:ext>
            </a:extLst>
          </p:cNvPr>
          <p:cNvSpPr txBox="1"/>
          <p:nvPr/>
        </p:nvSpPr>
        <p:spPr>
          <a:xfrm>
            <a:off x="6137569" y="2500561"/>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2</a:t>
            </a:r>
            <a:r>
              <a:rPr kumimoji="1" lang="ja-JP" altLang="en-US" sz="2000">
                <a:latin typeface="Hiragino Kaku Gothic Std W8" panose="020B0800000000000000" pitchFamily="34" charset="-128"/>
                <a:ea typeface="Hiragino Kaku Gothic Std W8" panose="020B0800000000000000" pitchFamily="34" charset="-128"/>
              </a:rPr>
              <a:t>次</a:t>
            </a:r>
          </a:p>
        </p:txBody>
      </p:sp>
      <p:sp>
        <p:nvSpPr>
          <p:cNvPr id="20" name="テキスト ボックス 19">
            <a:extLst>
              <a:ext uri="{FF2B5EF4-FFF2-40B4-BE49-F238E27FC236}">
                <a16:creationId xmlns:a16="http://schemas.microsoft.com/office/drawing/2014/main" id="{92FB29FE-88CC-27E5-EE2B-68F034452386}"/>
              </a:ext>
            </a:extLst>
          </p:cNvPr>
          <p:cNvSpPr txBox="1"/>
          <p:nvPr/>
        </p:nvSpPr>
        <p:spPr>
          <a:xfrm>
            <a:off x="6137570" y="3973053"/>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3</a:t>
            </a:r>
            <a:r>
              <a:rPr kumimoji="1" lang="ja-JP" altLang="en-US" sz="2000">
                <a:latin typeface="Hiragino Kaku Gothic Std W8" panose="020B0800000000000000" pitchFamily="34" charset="-128"/>
                <a:ea typeface="Hiragino Kaku Gothic Std W8" panose="020B0800000000000000" pitchFamily="34" charset="-128"/>
              </a:rPr>
              <a:t>次</a:t>
            </a:r>
          </a:p>
        </p:txBody>
      </p:sp>
      <p:sp>
        <p:nvSpPr>
          <p:cNvPr id="23" name="テキスト ボックス 22">
            <a:extLst>
              <a:ext uri="{FF2B5EF4-FFF2-40B4-BE49-F238E27FC236}">
                <a16:creationId xmlns:a16="http://schemas.microsoft.com/office/drawing/2014/main" id="{C60087C0-35A8-ABC4-D21B-7F498143E630}"/>
              </a:ext>
            </a:extLst>
          </p:cNvPr>
          <p:cNvSpPr txBox="1"/>
          <p:nvPr/>
        </p:nvSpPr>
        <p:spPr>
          <a:xfrm>
            <a:off x="6137569" y="4356350"/>
            <a:ext cx="697627" cy="400110"/>
          </a:xfrm>
          <a:prstGeom prst="rect">
            <a:avLst/>
          </a:prstGeom>
          <a:noFill/>
        </p:spPr>
        <p:txBody>
          <a:bodyPr wrap="none" rtlCol="0">
            <a:spAutoFit/>
          </a:bodyPr>
          <a:lstStyle/>
          <a:p>
            <a:r>
              <a:rPr kumimoji="1" lang="ja-JP" altLang="en-US" sz="2000">
                <a:latin typeface="Hiragino Kaku Gothic Std W8" panose="020B0800000000000000" pitchFamily="34" charset="-128"/>
                <a:ea typeface="Hiragino Kaku Gothic Std W8" panose="020B0800000000000000" pitchFamily="34" charset="-128"/>
              </a:rPr>
              <a:t>高次</a:t>
            </a:r>
          </a:p>
        </p:txBody>
      </p:sp>
      <p:sp>
        <p:nvSpPr>
          <p:cNvPr id="25" name="テキスト ボックス 24">
            <a:extLst>
              <a:ext uri="{FF2B5EF4-FFF2-40B4-BE49-F238E27FC236}">
                <a16:creationId xmlns:a16="http://schemas.microsoft.com/office/drawing/2014/main" id="{54D2371D-395A-33FF-808F-CE71B4C8E925}"/>
              </a:ext>
            </a:extLst>
          </p:cNvPr>
          <p:cNvSpPr txBox="1"/>
          <p:nvPr/>
        </p:nvSpPr>
        <p:spPr>
          <a:xfrm>
            <a:off x="6137569" y="5558012"/>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1</a:t>
            </a:r>
            <a:r>
              <a:rPr kumimoji="1" lang="ja-JP" altLang="en-US" sz="2000">
                <a:latin typeface="Hiragino Kaku Gothic Std W8" panose="020B0800000000000000" pitchFamily="34" charset="-128"/>
                <a:ea typeface="Hiragino Kaku Gothic Std W8" panose="020B0800000000000000" pitchFamily="34" charset="-128"/>
              </a:rPr>
              <a:t>次</a:t>
            </a:r>
          </a:p>
        </p:txBody>
      </p:sp>
    </p:spTree>
    <p:extLst>
      <p:ext uri="{BB962C8B-B14F-4D97-AF65-F5344CB8AC3E}">
        <p14:creationId xmlns:p14="http://schemas.microsoft.com/office/powerpoint/2010/main" val="1129674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6" name="図 5">
            <a:extLst>
              <a:ext uri="{FF2B5EF4-FFF2-40B4-BE49-F238E27FC236}">
                <a16:creationId xmlns:a16="http://schemas.microsoft.com/office/drawing/2014/main" id="{60762125-D431-E5D7-9728-520CD2D1493B}"/>
              </a:ext>
            </a:extLst>
          </p:cNvPr>
          <p:cNvPicPr>
            <a:picLocks noChangeAspect="1"/>
          </p:cNvPicPr>
          <p:nvPr/>
        </p:nvPicPr>
        <p:blipFill>
          <a:blip r:embed="rId3"/>
          <a:stretch>
            <a:fillRect/>
          </a:stretch>
        </p:blipFill>
        <p:spPr>
          <a:xfrm>
            <a:off x="748501" y="1283532"/>
            <a:ext cx="3525572" cy="2350668"/>
          </a:xfrm>
          <a:prstGeom prst="rect">
            <a:avLst/>
          </a:prstGeom>
        </p:spPr>
      </p:pic>
      <p:pic>
        <p:nvPicPr>
          <p:cNvPr id="9" name="図 8">
            <a:extLst>
              <a:ext uri="{FF2B5EF4-FFF2-40B4-BE49-F238E27FC236}">
                <a16:creationId xmlns:a16="http://schemas.microsoft.com/office/drawing/2014/main" id="{E0EE58AC-7D91-BF2D-0AA5-750FFDC39AB4}"/>
              </a:ext>
            </a:extLst>
          </p:cNvPr>
          <p:cNvPicPr>
            <a:picLocks noChangeAspect="1"/>
          </p:cNvPicPr>
          <p:nvPr/>
        </p:nvPicPr>
        <p:blipFill>
          <a:blip r:embed="rId4"/>
          <a:stretch>
            <a:fillRect/>
          </a:stretch>
        </p:blipFill>
        <p:spPr>
          <a:xfrm>
            <a:off x="3689920" y="1286923"/>
            <a:ext cx="3520486" cy="2347277"/>
          </a:xfrm>
          <a:prstGeom prst="rect">
            <a:avLst/>
          </a:prstGeom>
        </p:spPr>
      </p:pic>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5"/>
          <a:stretch>
            <a:fillRect/>
          </a:stretch>
        </p:blipFill>
        <p:spPr>
          <a:xfrm>
            <a:off x="6648835" y="1339725"/>
            <a:ext cx="3520486" cy="2346992"/>
          </a:xfrm>
          <a:prstGeom prst="rect">
            <a:avLst/>
          </a:prstGeom>
        </p:spPr>
      </p:pic>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6"/>
          <a:stretch>
            <a:fillRect/>
          </a:stretch>
        </p:blipFill>
        <p:spPr>
          <a:xfrm>
            <a:off x="1385454" y="1106694"/>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7"/>
          <a:stretch>
            <a:fillRect/>
          </a:stretch>
        </p:blipFill>
        <p:spPr>
          <a:xfrm>
            <a:off x="2078078" y="6235798"/>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8"/>
          <a:stretch>
            <a:fillRect/>
          </a:stretch>
        </p:blipFill>
        <p:spPr>
          <a:xfrm>
            <a:off x="7992275" y="623579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9"/>
          <a:stretch>
            <a:fillRect/>
          </a:stretch>
        </p:blipFill>
        <p:spPr>
          <a:xfrm>
            <a:off x="4985864" y="6235798"/>
            <a:ext cx="1102066" cy="304380"/>
          </a:xfrm>
          <a:prstGeom prst="rect">
            <a:avLst/>
          </a:prstGeom>
        </p:spPr>
      </p:pic>
      <p:pic>
        <p:nvPicPr>
          <p:cNvPr id="25" name="図 24">
            <a:extLst>
              <a:ext uri="{FF2B5EF4-FFF2-40B4-BE49-F238E27FC236}">
                <a16:creationId xmlns:a16="http://schemas.microsoft.com/office/drawing/2014/main" id="{853E4469-A2C1-03FD-4F25-F10C65925DE3}"/>
              </a:ext>
            </a:extLst>
          </p:cNvPr>
          <p:cNvPicPr>
            <a:picLocks noChangeAspect="1"/>
          </p:cNvPicPr>
          <p:nvPr/>
        </p:nvPicPr>
        <p:blipFill>
          <a:blip r:embed="rId10"/>
          <a:stretch>
            <a:fillRect/>
          </a:stretch>
        </p:blipFill>
        <p:spPr>
          <a:xfrm>
            <a:off x="766356" y="3835001"/>
            <a:ext cx="3420205" cy="2280415"/>
          </a:xfrm>
          <a:prstGeom prst="rect">
            <a:avLst/>
          </a:prstGeom>
        </p:spPr>
      </p:pic>
      <p:pic>
        <p:nvPicPr>
          <p:cNvPr id="27" name="図 26">
            <a:extLst>
              <a:ext uri="{FF2B5EF4-FFF2-40B4-BE49-F238E27FC236}">
                <a16:creationId xmlns:a16="http://schemas.microsoft.com/office/drawing/2014/main" id="{612C2961-6784-097D-6222-8E02046919FA}"/>
              </a:ext>
            </a:extLst>
          </p:cNvPr>
          <p:cNvPicPr>
            <a:picLocks noChangeAspect="1"/>
          </p:cNvPicPr>
          <p:nvPr/>
        </p:nvPicPr>
        <p:blipFill>
          <a:blip r:embed="rId11"/>
          <a:stretch>
            <a:fillRect/>
          </a:stretch>
        </p:blipFill>
        <p:spPr>
          <a:xfrm>
            <a:off x="3740060" y="3799142"/>
            <a:ext cx="3420205" cy="2280415"/>
          </a:xfrm>
          <a:prstGeom prst="rect">
            <a:avLst/>
          </a:prstGeom>
        </p:spPr>
      </p:pic>
      <p:pic>
        <p:nvPicPr>
          <p:cNvPr id="29" name="図 28">
            <a:extLst>
              <a:ext uri="{FF2B5EF4-FFF2-40B4-BE49-F238E27FC236}">
                <a16:creationId xmlns:a16="http://schemas.microsoft.com/office/drawing/2014/main" id="{9A8F6950-BDE3-0471-F6A3-2950C8C76B5B}"/>
              </a:ext>
            </a:extLst>
          </p:cNvPr>
          <p:cNvPicPr>
            <a:picLocks noChangeAspect="1"/>
          </p:cNvPicPr>
          <p:nvPr/>
        </p:nvPicPr>
        <p:blipFill>
          <a:blip r:embed="rId12"/>
          <a:stretch>
            <a:fillRect/>
          </a:stretch>
        </p:blipFill>
        <p:spPr>
          <a:xfrm>
            <a:off x="6698766" y="3799142"/>
            <a:ext cx="3420623" cy="2280415"/>
          </a:xfrm>
          <a:prstGeom prst="rect">
            <a:avLst/>
          </a:prstGeom>
        </p:spPr>
      </p:pic>
      <p:pic>
        <p:nvPicPr>
          <p:cNvPr id="30" name="図 29">
            <a:extLst>
              <a:ext uri="{FF2B5EF4-FFF2-40B4-BE49-F238E27FC236}">
                <a16:creationId xmlns:a16="http://schemas.microsoft.com/office/drawing/2014/main" id="{C544817D-E69F-7EFE-1F60-D5A4D03D303A}"/>
              </a:ext>
            </a:extLst>
          </p:cNvPr>
          <p:cNvPicPr>
            <a:picLocks noChangeAspect="1"/>
          </p:cNvPicPr>
          <p:nvPr/>
        </p:nvPicPr>
        <p:blipFill>
          <a:blip r:embed="rId13"/>
          <a:stretch>
            <a:fillRect/>
          </a:stretch>
        </p:blipFill>
        <p:spPr>
          <a:xfrm>
            <a:off x="1385454" y="3623593"/>
            <a:ext cx="1244431" cy="367209"/>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14"/>
          <a:stretch>
            <a:fillRect/>
          </a:stretch>
        </p:blipFill>
        <p:spPr>
          <a:xfrm>
            <a:off x="3733555" y="3205218"/>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5"/>
          <a:stretch>
            <a:fillRect/>
          </a:stretch>
        </p:blipFill>
        <p:spPr>
          <a:xfrm>
            <a:off x="1072442" y="1525948"/>
            <a:ext cx="343334" cy="429168"/>
          </a:xfrm>
          <a:prstGeom prst="rect">
            <a:avLst/>
          </a:prstGeom>
        </p:spPr>
      </p:pic>
      <p:sp>
        <p:nvSpPr>
          <p:cNvPr id="8" name="コンテンツ プレースホルダー 2">
            <a:extLst>
              <a:ext uri="{FF2B5EF4-FFF2-40B4-BE49-F238E27FC236}">
                <a16:creationId xmlns:a16="http://schemas.microsoft.com/office/drawing/2014/main" id="{2BC812A9-1048-C4A4-EC63-6E7C8F548D06}"/>
              </a:ext>
            </a:extLst>
          </p:cNvPr>
          <p:cNvSpPr txBox="1">
            <a:spLocks/>
          </p:cNvSpPr>
          <p:nvPr/>
        </p:nvSpPr>
        <p:spPr>
          <a:xfrm>
            <a:off x="9598118" y="1816164"/>
            <a:ext cx="2869600" cy="351252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光の軌道が</a:t>
            </a:r>
            <a:endParaRPr lang="en-US" altLang="ja-JP" sz="2400" dirty="0"/>
          </a:p>
          <a:p>
            <a:pPr marL="0" indent="0">
              <a:lnSpc>
                <a:spcPct val="100000"/>
              </a:lnSpc>
              <a:buFont typeface="Arial" panose="020B0604020202020204" pitchFamily="34" charset="0"/>
              <a:buNone/>
            </a:pPr>
            <a:r>
              <a:rPr lang="ja-JP" altLang="en-US" sz="2400"/>
              <a:t>赤道面を横切る</a:t>
            </a:r>
            <a:endParaRPr lang="en-US" altLang="ja-JP" sz="2400" dirty="0"/>
          </a:p>
          <a:p>
            <a:pPr marL="0" indent="0">
              <a:lnSpc>
                <a:spcPct val="100000"/>
              </a:lnSpc>
              <a:buFont typeface="Arial" panose="020B0604020202020204" pitchFamily="34" charset="0"/>
              <a:buNone/>
            </a:pPr>
            <a:r>
              <a:rPr lang="ja-JP" altLang="en-US" sz="2400"/>
              <a:t>回数で色分け</a:t>
            </a: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r>
              <a:rPr lang="ja-JP" altLang="en-US" sz="2400">
                <a:solidFill>
                  <a:srgbClr val="FF0000"/>
                </a:solidFill>
              </a:rPr>
              <a:t>赤</a:t>
            </a:r>
            <a:r>
              <a:rPr lang="ja-JP" altLang="en-US" sz="2400"/>
              <a:t>：</a:t>
            </a:r>
            <a:r>
              <a:rPr lang="en-US" altLang="ja-JP" sz="2400" dirty="0"/>
              <a:t>0</a:t>
            </a:r>
            <a:r>
              <a:rPr lang="ja-JP" altLang="en-US" sz="2400"/>
              <a:t>回</a:t>
            </a:r>
            <a:endParaRPr lang="en-US" altLang="ja-JP" sz="2400" dirty="0"/>
          </a:p>
          <a:p>
            <a:pPr marL="0" indent="0">
              <a:lnSpc>
                <a:spcPct val="100000"/>
              </a:lnSpc>
              <a:buFont typeface="Arial" panose="020B0604020202020204" pitchFamily="34" charset="0"/>
              <a:buNone/>
            </a:pPr>
            <a:r>
              <a:rPr lang="ja-JP" altLang="en-US" sz="2400">
                <a:solidFill>
                  <a:srgbClr val="0070C0"/>
                </a:solidFill>
              </a:rPr>
              <a:t>青</a:t>
            </a:r>
            <a:r>
              <a:rPr lang="ja-JP" altLang="en-US" sz="2400"/>
              <a:t>：</a:t>
            </a:r>
            <a:r>
              <a:rPr lang="en-US" altLang="ja-JP" sz="2400" dirty="0"/>
              <a:t>1</a:t>
            </a:r>
            <a:r>
              <a:rPr lang="ja-JP" altLang="en-US" sz="2400"/>
              <a:t>回</a:t>
            </a:r>
            <a:endParaRPr lang="en-US" altLang="ja-JP" sz="2400" dirty="0"/>
          </a:p>
          <a:p>
            <a:pPr marL="0" indent="0">
              <a:lnSpc>
                <a:spcPct val="100000"/>
              </a:lnSpc>
              <a:buFont typeface="Arial" panose="020B0604020202020204" pitchFamily="34" charset="0"/>
              <a:buNone/>
            </a:pPr>
            <a:r>
              <a:rPr lang="ja-JP" altLang="en-US" sz="2400"/>
              <a:t>黒：２回</a:t>
            </a:r>
            <a:endParaRPr lang="en-US" altLang="ja-JP" sz="2400" dirty="0"/>
          </a:p>
          <a:p>
            <a:pPr marL="0" indent="0">
              <a:lnSpc>
                <a:spcPct val="100000"/>
              </a:lnSpc>
              <a:buFont typeface="Arial" panose="020B0604020202020204" pitchFamily="34" charset="0"/>
              <a:buNone/>
            </a:pPr>
            <a:endParaRPr lang="en-US" altLang="ja-JP" sz="2400" dirty="0"/>
          </a:p>
        </p:txBody>
      </p:sp>
      <p:sp>
        <p:nvSpPr>
          <p:cNvPr id="10" name="スライド番号プレースホルダー 9">
            <a:extLst>
              <a:ext uri="{FF2B5EF4-FFF2-40B4-BE49-F238E27FC236}">
                <a16:creationId xmlns:a16="http://schemas.microsoft.com/office/drawing/2014/main" id="{75178C42-2B26-B07F-2A72-01DB2B77CDBB}"/>
              </a:ext>
            </a:extLst>
          </p:cNvPr>
          <p:cNvSpPr>
            <a:spLocks noGrp="1"/>
          </p:cNvSpPr>
          <p:nvPr>
            <p:ph type="sldNum" sz="quarter" idx="12"/>
          </p:nvPr>
        </p:nvSpPr>
        <p:spPr/>
        <p:txBody>
          <a:bodyPr/>
          <a:lstStyle/>
          <a:p>
            <a:fld id="{48F63A3B-78C7-47BE-AE5E-E10140E04643}" type="slidenum">
              <a:rPr lang="en-US" smtClean="0"/>
              <a:pPr/>
              <a:t>21</a:t>
            </a:fld>
            <a:r>
              <a:rPr lang="en-US"/>
              <a:t>/17</a:t>
            </a:r>
            <a:endParaRPr lang="en-US" dirty="0"/>
          </a:p>
        </p:txBody>
      </p:sp>
    </p:spTree>
    <p:extLst>
      <p:ext uri="{BB962C8B-B14F-4D97-AF65-F5344CB8AC3E}">
        <p14:creationId xmlns:p14="http://schemas.microsoft.com/office/powerpoint/2010/main" val="88426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本研究の意義</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449741"/>
            <a:ext cx="9836727" cy="3931151"/>
          </a:xfrm>
        </p:spPr>
        <p:txBody>
          <a:bodyPr>
            <a:normAutofit/>
          </a:bodyPr>
          <a:lstStyle/>
          <a:p>
            <a:pPr marL="0" indent="0">
              <a:lnSpc>
                <a:spcPct val="100000"/>
              </a:lnSpc>
              <a:buNone/>
            </a:pPr>
            <a:r>
              <a:rPr lang="ja-JP" altLang="en-US" sz="2400">
                <a:solidFill>
                  <a:srgbClr val="FF0000"/>
                </a:solidFill>
              </a:rPr>
              <a:t>シュバルツシルト時空</a:t>
            </a:r>
            <a:r>
              <a:rPr lang="ja-JP" altLang="en-US" sz="2400"/>
              <a:t>は</a:t>
            </a:r>
            <a:r>
              <a:rPr lang="ja-JP" altLang="en-US" sz="2400">
                <a:solidFill>
                  <a:schemeClr val="tx2">
                    <a:lumMod val="50000"/>
                    <a:lumOff val="50000"/>
                  </a:schemeClr>
                </a:solidFill>
              </a:rPr>
              <a:t>中心が曲率特異点、シュバルツシルト半径がホライズン</a:t>
            </a:r>
            <a:r>
              <a:rPr lang="ja-JP" altLang="en-US" sz="2400"/>
              <a:t>になっていた。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これに対し</a:t>
            </a:r>
            <a:r>
              <a:rPr lang="ja-JP" altLang="en-US" sz="2400">
                <a:solidFill>
                  <a:srgbClr val="FF0000"/>
                </a:solidFill>
              </a:rPr>
              <a:t>ブハダール時空</a:t>
            </a:r>
            <a:r>
              <a:rPr lang="ja-JP" altLang="en-US" sz="2400"/>
              <a:t>は、中心付近でブラックホールのような強い重力場の性質を示しつつも、</a:t>
            </a:r>
            <a:r>
              <a:rPr lang="ja-JP" altLang="en-US" sz="2400">
                <a:solidFill>
                  <a:schemeClr val="tx2">
                    <a:lumMod val="50000"/>
                    <a:lumOff val="50000"/>
                  </a:schemeClr>
                </a:solidFill>
              </a:rPr>
              <a:t>曲率特異点やホライズンを持たない</a:t>
            </a:r>
            <a:r>
              <a:rPr lang="ja-JP" altLang="en-US" sz="2400"/>
              <a:t>。</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この時空で像を考えることは、現在観測されている超大質量天体における時空構造の可能性を追求する、という意味で重要である。</a:t>
            </a:r>
            <a:endParaRPr lang="en-US" altLang="ja-JP" sz="2400" dirty="0">
              <a:solidFill>
                <a:srgbClr val="FF0000"/>
              </a:solidFill>
            </a:endParaRPr>
          </a:p>
        </p:txBody>
      </p:sp>
      <p:cxnSp>
        <p:nvCxnSpPr>
          <p:cNvPr id="6" name="直線コネクタ 5">
            <a:extLst>
              <a:ext uri="{FF2B5EF4-FFF2-40B4-BE49-F238E27FC236}">
                <a16:creationId xmlns:a16="http://schemas.microsoft.com/office/drawing/2014/main" id="{A5673F44-0091-0B9D-D0C9-F4A23399DC87}"/>
              </a:ext>
            </a:extLst>
          </p:cNvPr>
          <p:cNvCxnSpPr/>
          <p:nvPr/>
        </p:nvCxnSpPr>
        <p:spPr>
          <a:xfrm>
            <a:off x="808892" y="5380892"/>
            <a:ext cx="1054490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コンテンツ プレースホルダー 2">
            <a:extLst>
              <a:ext uri="{FF2B5EF4-FFF2-40B4-BE49-F238E27FC236}">
                <a16:creationId xmlns:a16="http://schemas.microsoft.com/office/drawing/2014/main" id="{AA724DB9-C148-0F68-EA12-6181DD2EC9D1}"/>
              </a:ext>
            </a:extLst>
          </p:cNvPr>
          <p:cNvSpPr txBox="1">
            <a:spLocks/>
          </p:cNvSpPr>
          <p:nvPr/>
        </p:nvSpPr>
        <p:spPr>
          <a:xfrm>
            <a:off x="1162982" y="5545019"/>
            <a:ext cx="9836727" cy="70338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a:t>ホライズン（事象の地平面）：光すらも抜け出すことができない内部領域との境界面</a:t>
            </a:r>
            <a:endParaRPr lang="en-US" altLang="ja-JP" sz="2000" dirty="0">
              <a:solidFill>
                <a:srgbClr val="FF0000"/>
              </a:solidFill>
            </a:endParaRPr>
          </a:p>
        </p:txBody>
      </p:sp>
      <p:sp>
        <p:nvSpPr>
          <p:cNvPr id="9" name="スライド番号プレースホルダー 8">
            <a:extLst>
              <a:ext uri="{FF2B5EF4-FFF2-40B4-BE49-F238E27FC236}">
                <a16:creationId xmlns:a16="http://schemas.microsoft.com/office/drawing/2014/main" id="{7C25B11A-79DA-907C-29C7-5859E854DC14}"/>
              </a:ext>
            </a:extLst>
          </p:cNvPr>
          <p:cNvSpPr>
            <a:spLocks noGrp="1"/>
          </p:cNvSpPr>
          <p:nvPr>
            <p:ph type="sldNum" sz="quarter" idx="12"/>
          </p:nvPr>
        </p:nvSpPr>
        <p:spPr/>
        <p:txBody>
          <a:bodyPr/>
          <a:lstStyle/>
          <a:p>
            <a:fld id="{48F63A3B-78C7-47BE-AE5E-E10140E04643}" type="slidenum">
              <a:rPr lang="en-US" smtClean="0"/>
              <a:pPr/>
              <a:t>3</a:t>
            </a:fld>
            <a:r>
              <a:rPr lang="en-US"/>
              <a:t>/17</a:t>
            </a:r>
            <a:endParaRPr lang="en-US" dirty="0"/>
          </a:p>
        </p:txBody>
      </p:sp>
    </p:spTree>
    <p:extLst>
      <p:ext uri="{BB962C8B-B14F-4D97-AF65-F5344CB8AC3E}">
        <p14:creationId xmlns:p14="http://schemas.microsoft.com/office/powerpoint/2010/main" val="1498446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8" y="1562198"/>
            <a:ext cx="10176164" cy="4744816"/>
          </a:xfrm>
        </p:spPr>
        <p:txBody>
          <a:bodyPr>
            <a:normAutofit/>
          </a:bodyPr>
          <a:lstStyle/>
          <a:p>
            <a:pPr marL="0" indent="0">
              <a:lnSpc>
                <a:spcPct val="100000"/>
              </a:lnSpc>
              <a:buNone/>
            </a:pPr>
            <a:r>
              <a:rPr lang="ja-JP" altLang="en-US" sz="2400"/>
              <a:t>ブハダール時空の線素は以下のように与えられる</a:t>
            </a: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r>
              <a:rPr lang="ja-JP" altLang="en-US" sz="2400"/>
              <a:t>　　　　　の領域に全質量の</a:t>
            </a:r>
            <a:r>
              <a:rPr lang="en-US" altLang="ja-JP" sz="2400" dirty="0"/>
              <a:t> 70% </a:t>
            </a:r>
            <a:r>
              <a:rPr lang="ja-JP" altLang="en-US" sz="2400"/>
              <a:t>が密集している。</a:t>
            </a:r>
            <a:endParaRPr lang="en-US" altLang="ja-JP" sz="2400" dirty="0"/>
          </a:p>
          <a:p>
            <a:pPr marL="0" indent="0">
              <a:lnSpc>
                <a:spcPct val="100000"/>
              </a:lnSpc>
              <a:buNone/>
            </a:pPr>
            <a:r>
              <a:rPr lang="ja-JP" altLang="en-US" sz="2400"/>
              <a:t>　は　　　　　　の範囲で物理的に妥当な性質を示す。</a:t>
            </a:r>
            <a:endParaRPr lang="en-US" altLang="ja-JP" sz="24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892FD2C6-408E-F2D3-1775-AA8068A6A381}"/>
              </a:ext>
            </a:extLst>
          </p:cNvPr>
          <p:cNvPicPr>
            <a:picLocks noChangeAspect="1"/>
          </p:cNvPicPr>
          <p:nvPr/>
        </p:nvPicPr>
        <p:blipFill>
          <a:blip r:embed="rId3"/>
          <a:stretch>
            <a:fillRect/>
          </a:stretch>
        </p:blipFill>
        <p:spPr>
          <a:xfrm>
            <a:off x="1500759" y="2370342"/>
            <a:ext cx="9072189" cy="1487387"/>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7" name="コンテンツ プレースホルダー 2">
            <a:extLst>
              <a:ext uri="{FF2B5EF4-FFF2-40B4-BE49-F238E27FC236}">
                <a16:creationId xmlns:a16="http://schemas.microsoft.com/office/drawing/2014/main" id="{69799631-976E-CF63-E213-D12D336E4C17}"/>
              </a:ext>
            </a:extLst>
          </p:cNvPr>
          <p:cNvSpPr txBox="1">
            <a:spLocks/>
          </p:cNvSpPr>
          <p:nvPr/>
        </p:nvSpPr>
        <p:spPr>
          <a:xfrm>
            <a:off x="1852311" y="4616475"/>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質量集中の度合い（コンパクトネス）</a:t>
            </a:r>
            <a:endParaRPr lang="en-US" altLang="ja-JP" sz="2400" dirty="0">
              <a:solidFill>
                <a:srgbClr val="FF0000"/>
              </a:solidFill>
            </a:endParaRPr>
          </a:p>
        </p:txBody>
      </p:sp>
      <p:pic>
        <p:nvPicPr>
          <p:cNvPr id="18" name="図 17">
            <a:extLst>
              <a:ext uri="{FF2B5EF4-FFF2-40B4-BE49-F238E27FC236}">
                <a16:creationId xmlns:a16="http://schemas.microsoft.com/office/drawing/2014/main" id="{6B8E1916-6B65-58DA-1B26-60B0E5EFA7D4}"/>
              </a:ext>
            </a:extLst>
          </p:cNvPr>
          <p:cNvPicPr>
            <a:picLocks noChangeAspect="1"/>
          </p:cNvPicPr>
          <p:nvPr/>
        </p:nvPicPr>
        <p:blipFill>
          <a:blip r:embed="rId4"/>
          <a:stretch>
            <a:fillRect/>
          </a:stretch>
        </p:blipFill>
        <p:spPr>
          <a:xfrm>
            <a:off x="1512072" y="4684139"/>
            <a:ext cx="266701" cy="266701"/>
          </a:xfrm>
          <a:prstGeom prst="rect">
            <a:avLst/>
          </a:prstGeom>
        </p:spPr>
      </p:pic>
      <p:pic>
        <p:nvPicPr>
          <p:cNvPr id="10" name="図 9">
            <a:extLst>
              <a:ext uri="{FF2B5EF4-FFF2-40B4-BE49-F238E27FC236}">
                <a16:creationId xmlns:a16="http://schemas.microsoft.com/office/drawing/2014/main" id="{BC910B93-B043-BA18-A505-61C2D9B0C975}"/>
              </a:ext>
            </a:extLst>
          </p:cNvPr>
          <p:cNvPicPr>
            <a:picLocks noChangeAspect="1"/>
          </p:cNvPicPr>
          <p:nvPr/>
        </p:nvPicPr>
        <p:blipFill>
          <a:blip r:embed="rId5"/>
          <a:stretch>
            <a:fillRect/>
          </a:stretch>
        </p:blipFill>
        <p:spPr>
          <a:xfrm>
            <a:off x="10122494" y="1778629"/>
            <a:ext cx="900908" cy="310658"/>
          </a:xfrm>
          <a:prstGeom prst="rect">
            <a:avLst/>
          </a:prstGeom>
        </p:spPr>
      </p:pic>
      <p:pic>
        <p:nvPicPr>
          <p:cNvPr id="11" name="図 10">
            <a:extLst>
              <a:ext uri="{FF2B5EF4-FFF2-40B4-BE49-F238E27FC236}">
                <a16:creationId xmlns:a16="http://schemas.microsoft.com/office/drawing/2014/main" id="{DA8DF982-1D1B-EF72-3886-6B2BBBB9048B}"/>
              </a:ext>
            </a:extLst>
          </p:cNvPr>
          <p:cNvPicPr>
            <a:picLocks noChangeAspect="1"/>
          </p:cNvPicPr>
          <p:nvPr/>
        </p:nvPicPr>
        <p:blipFill>
          <a:blip r:embed="rId6"/>
          <a:stretch>
            <a:fillRect/>
          </a:stretch>
        </p:blipFill>
        <p:spPr>
          <a:xfrm>
            <a:off x="9771933" y="1292569"/>
            <a:ext cx="843215" cy="310658"/>
          </a:xfrm>
          <a:prstGeom prst="rect">
            <a:avLst/>
          </a:prstGeom>
        </p:spPr>
      </p:pic>
      <p:sp>
        <p:nvSpPr>
          <p:cNvPr id="12" name="コンテンツ プレースホルダー 2">
            <a:extLst>
              <a:ext uri="{FF2B5EF4-FFF2-40B4-BE49-F238E27FC236}">
                <a16:creationId xmlns:a16="http://schemas.microsoft.com/office/drawing/2014/main" id="{02336590-00BB-C592-8941-AFCA86CC135A}"/>
              </a:ext>
            </a:extLst>
          </p:cNvPr>
          <p:cNvSpPr txBox="1">
            <a:spLocks/>
          </p:cNvSpPr>
          <p:nvPr/>
        </p:nvSpPr>
        <p:spPr>
          <a:xfrm>
            <a:off x="8610600" y="1241406"/>
            <a:ext cx="2640601"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光速度</a:t>
            </a:r>
            <a:endParaRPr lang="en-US" altLang="ja-JP" sz="2400" dirty="0"/>
          </a:p>
          <a:p>
            <a:pPr marL="0" indent="0">
              <a:lnSpc>
                <a:spcPct val="100000"/>
              </a:lnSpc>
              <a:buFont typeface="Arial" panose="020B0604020202020204" pitchFamily="34" charset="0"/>
              <a:buNone/>
            </a:pPr>
            <a:r>
              <a:rPr lang="ja-JP" altLang="en-US" sz="2400"/>
              <a:t>重力定数</a:t>
            </a:r>
            <a:endParaRPr lang="en-US" altLang="ja-JP" sz="2400" dirty="0"/>
          </a:p>
        </p:txBody>
      </p:sp>
      <p:sp>
        <p:nvSpPr>
          <p:cNvPr id="23" name="コンテンツ プレースホルダー 2">
            <a:extLst>
              <a:ext uri="{FF2B5EF4-FFF2-40B4-BE49-F238E27FC236}">
                <a16:creationId xmlns:a16="http://schemas.microsoft.com/office/drawing/2014/main" id="{101FC32E-9780-59F8-0998-0AE10B3F8E7B}"/>
              </a:ext>
            </a:extLst>
          </p:cNvPr>
          <p:cNvSpPr txBox="1">
            <a:spLocks/>
          </p:cNvSpPr>
          <p:nvPr/>
        </p:nvSpPr>
        <p:spPr>
          <a:xfrm>
            <a:off x="1852311" y="4103462"/>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 </a:t>
            </a:r>
            <a:r>
              <a:rPr lang="ja-JP" altLang="en-US" sz="2400"/>
              <a:t>全質量</a:t>
            </a:r>
            <a:endParaRPr lang="en-US" altLang="ja-JP" sz="2400" dirty="0"/>
          </a:p>
        </p:txBody>
      </p:sp>
      <p:pic>
        <p:nvPicPr>
          <p:cNvPr id="25" name="図 24">
            <a:extLst>
              <a:ext uri="{FF2B5EF4-FFF2-40B4-BE49-F238E27FC236}">
                <a16:creationId xmlns:a16="http://schemas.microsoft.com/office/drawing/2014/main" id="{341161DC-979F-2B7E-C4F2-82E91AD1F5B5}"/>
              </a:ext>
            </a:extLst>
          </p:cNvPr>
          <p:cNvPicPr>
            <a:picLocks noChangeAspect="1"/>
          </p:cNvPicPr>
          <p:nvPr/>
        </p:nvPicPr>
        <p:blipFill>
          <a:blip r:embed="rId7"/>
          <a:stretch>
            <a:fillRect/>
          </a:stretch>
        </p:blipFill>
        <p:spPr>
          <a:xfrm>
            <a:off x="1471311" y="4184980"/>
            <a:ext cx="381000" cy="283308"/>
          </a:xfrm>
          <a:prstGeom prst="rect">
            <a:avLst/>
          </a:prstGeom>
        </p:spPr>
      </p:pic>
      <p:pic>
        <p:nvPicPr>
          <p:cNvPr id="6" name="図 5">
            <a:extLst>
              <a:ext uri="{FF2B5EF4-FFF2-40B4-BE49-F238E27FC236}">
                <a16:creationId xmlns:a16="http://schemas.microsoft.com/office/drawing/2014/main" id="{CDDC2A8C-3AD3-DECE-A4D4-C45398A67693}"/>
              </a:ext>
            </a:extLst>
          </p:cNvPr>
          <p:cNvPicPr>
            <a:picLocks noChangeAspect="1"/>
          </p:cNvPicPr>
          <p:nvPr/>
        </p:nvPicPr>
        <p:blipFill>
          <a:blip r:embed="rId8"/>
          <a:stretch>
            <a:fillRect/>
          </a:stretch>
        </p:blipFill>
        <p:spPr>
          <a:xfrm>
            <a:off x="1838455" y="5849616"/>
            <a:ext cx="1596286" cy="321204"/>
          </a:xfrm>
          <a:prstGeom prst="rect">
            <a:avLst/>
          </a:prstGeom>
        </p:spPr>
      </p:pic>
      <p:sp>
        <p:nvSpPr>
          <p:cNvPr id="9" name="スライド番号プレースホルダー 8">
            <a:extLst>
              <a:ext uri="{FF2B5EF4-FFF2-40B4-BE49-F238E27FC236}">
                <a16:creationId xmlns:a16="http://schemas.microsoft.com/office/drawing/2014/main" id="{47094B4A-CB30-D0B0-91B2-F6A3D45EA146}"/>
              </a:ext>
            </a:extLst>
          </p:cNvPr>
          <p:cNvSpPr>
            <a:spLocks noGrp="1"/>
          </p:cNvSpPr>
          <p:nvPr>
            <p:ph type="sldNum" sz="quarter" idx="12"/>
          </p:nvPr>
        </p:nvSpPr>
        <p:spPr/>
        <p:txBody>
          <a:bodyPr/>
          <a:lstStyle/>
          <a:p>
            <a:fld id="{48F63A3B-78C7-47BE-AE5E-E10140E04643}" type="slidenum">
              <a:rPr lang="en-US" smtClean="0"/>
              <a:pPr/>
              <a:t>4</a:t>
            </a:fld>
            <a:r>
              <a:rPr lang="en-US" dirty="0"/>
              <a:t>/17</a:t>
            </a:r>
          </a:p>
        </p:txBody>
      </p:sp>
      <p:pic>
        <p:nvPicPr>
          <p:cNvPr id="5" name="図 4">
            <a:extLst>
              <a:ext uri="{FF2B5EF4-FFF2-40B4-BE49-F238E27FC236}">
                <a16:creationId xmlns:a16="http://schemas.microsoft.com/office/drawing/2014/main" id="{533CEBDC-7107-DC4B-A759-0A23BD2335ED}"/>
              </a:ext>
            </a:extLst>
          </p:cNvPr>
          <p:cNvPicPr>
            <a:picLocks noChangeAspect="1"/>
          </p:cNvPicPr>
          <p:nvPr/>
        </p:nvPicPr>
        <p:blipFill>
          <a:blip r:embed="rId9"/>
          <a:stretch>
            <a:fillRect/>
          </a:stretch>
        </p:blipFill>
        <p:spPr>
          <a:xfrm>
            <a:off x="1227990" y="5363093"/>
            <a:ext cx="1248641" cy="377496"/>
          </a:xfrm>
          <a:prstGeom prst="rect">
            <a:avLst/>
          </a:prstGeom>
        </p:spPr>
      </p:pic>
      <p:pic>
        <p:nvPicPr>
          <p:cNvPr id="7" name="図 6">
            <a:extLst>
              <a:ext uri="{FF2B5EF4-FFF2-40B4-BE49-F238E27FC236}">
                <a16:creationId xmlns:a16="http://schemas.microsoft.com/office/drawing/2014/main" id="{5ABFECFB-5CDA-E4C2-CD22-EFCB37A6C481}"/>
              </a:ext>
            </a:extLst>
          </p:cNvPr>
          <p:cNvPicPr>
            <a:picLocks noChangeAspect="1"/>
          </p:cNvPicPr>
          <p:nvPr/>
        </p:nvPicPr>
        <p:blipFill>
          <a:blip r:embed="rId4"/>
          <a:stretch>
            <a:fillRect/>
          </a:stretch>
        </p:blipFill>
        <p:spPr>
          <a:xfrm>
            <a:off x="1094639" y="5866714"/>
            <a:ext cx="266701" cy="266701"/>
          </a:xfrm>
          <a:prstGeom prst="rect">
            <a:avLst/>
          </a:prstGeom>
        </p:spPr>
      </p:pic>
    </p:spTree>
    <p:extLst>
      <p:ext uri="{BB962C8B-B14F-4D97-AF65-F5344CB8AC3E}">
        <p14:creationId xmlns:p14="http://schemas.microsoft.com/office/powerpoint/2010/main" val="284421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光の運動における作用と保存則</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77976" y="1274064"/>
            <a:ext cx="10028245" cy="3762636"/>
          </a:xfrm>
        </p:spPr>
        <p:txBody>
          <a:bodyPr>
            <a:normAutofit/>
          </a:bodyPr>
          <a:lstStyle/>
          <a:p>
            <a:pPr marL="0" indent="0">
              <a:lnSpc>
                <a:spcPct val="100000"/>
              </a:lnSpc>
              <a:buNone/>
            </a:pPr>
            <a:r>
              <a:rPr lang="ja-JP" altLang="en-US" sz="2400"/>
              <a:t>ブハダール時空は球対称なので、光の軌道はひとつの平面に拘束される。</a:t>
            </a:r>
            <a:endParaRPr lang="en-US" altLang="ja-JP" sz="2400" dirty="0"/>
          </a:p>
          <a:p>
            <a:pPr marL="0" indent="0">
              <a:lnSpc>
                <a:spcPct val="100000"/>
              </a:lnSpc>
              <a:buNone/>
            </a:pPr>
            <a:r>
              <a:rPr lang="ja-JP" altLang="en-US" sz="2400"/>
              <a:t>　　　に着目することにすると光子の運動における作用はパラメータ</a:t>
            </a:r>
            <a:endParaRPr lang="en-US" altLang="ja-JP" sz="2400" dirty="0"/>
          </a:p>
          <a:p>
            <a:pPr marL="0" indent="0">
              <a:lnSpc>
                <a:spcPct val="100000"/>
              </a:lnSpc>
              <a:buNone/>
            </a:pPr>
            <a:endParaRPr lang="en-US" altLang="ja-JP" sz="800" dirty="0"/>
          </a:p>
          <a:p>
            <a:pPr marL="0" indent="0">
              <a:lnSpc>
                <a:spcPct val="100000"/>
              </a:lnSpc>
              <a:buNone/>
            </a:pPr>
            <a:r>
              <a:rPr lang="ja-JP" altLang="en-US" sz="2400"/>
              <a:t>を用いて下のように書ける</a:t>
            </a:r>
            <a:endParaRPr lang="en-US" altLang="ja-JP" sz="2400" dirty="0"/>
          </a:p>
        </p:txBody>
      </p:sp>
      <p:pic>
        <p:nvPicPr>
          <p:cNvPr id="14" name="図 13">
            <a:extLst>
              <a:ext uri="{FF2B5EF4-FFF2-40B4-BE49-F238E27FC236}">
                <a16:creationId xmlns:a16="http://schemas.microsoft.com/office/drawing/2014/main" id="{ADB3BBB8-3B35-70F4-412C-2826FD40CFDC}"/>
              </a:ext>
            </a:extLst>
          </p:cNvPr>
          <p:cNvPicPr>
            <a:picLocks noChangeAspect="1"/>
          </p:cNvPicPr>
          <p:nvPr/>
        </p:nvPicPr>
        <p:blipFill>
          <a:blip r:embed="rId3"/>
          <a:stretch>
            <a:fillRect/>
          </a:stretch>
        </p:blipFill>
        <p:spPr>
          <a:xfrm>
            <a:off x="10665953" y="1829145"/>
            <a:ext cx="241405" cy="304380"/>
          </a:xfrm>
          <a:prstGeom prst="rect">
            <a:avLst/>
          </a:prstGeom>
        </p:spPr>
      </p:pic>
      <p:pic>
        <p:nvPicPr>
          <p:cNvPr id="6" name="図 5">
            <a:extLst>
              <a:ext uri="{FF2B5EF4-FFF2-40B4-BE49-F238E27FC236}">
                <a16:creationId xmlns:a16="http://schemas.microsoft.com/office/drawing/2014/main" id="{CCA8C176-BAA3-94D9-BCBC-654C5F83623A}"/>
              </a:ext>
            </a:extLst>
          </p:cNvPr>
          <p:cNvPicPr>
            <a:picLocks noChangeAspect="1"/>
          </p:cNvPicPr>
          <p:nvPr/>
        </p:nvPicPr>
        <p:blipFill>
          <a:blip r:embed="rId4"/>
          <a:stretch>
            <a:fillRect/>
          </a:stretch>
        </p:blipFill>
        <p:spPr>
          <a:xfrm>
            <a:off x="1460778" y="2984457"/>
            <a:ext cx="9262642" cy="849240"/>
          </a:xfrm>
          <a:prstGeom prst="rect">
            <a:avLst/>
          </a:prstGeom>
        </p:spPr>
      </p:pic>
      <p:pic>
        <p:nvPicPr>
          <p:cNvPr id="9" name="図 8">
            <a:extLst>
              <a:ext uri="{FF2B5EF4-FFF2-40B4-BE49-F238E27FC236}">
                <a16:creationId xmlns:a16="http://schemas.microsoft.com/office/drawing/2014/main" id="{1EFDEFAC-51C8-54FD-43FF-4B328B758443}"/>
              </a:ext>
            </a:extLst>
          </p:cNvPr>
          <p:cNvPicPr>
            <a:picLocks noChangeAspect="1"/>
          </p:cNvPicPr>
          <p:nvPr/>
        </p:nvPicPr>
        <p:blipFill>
          <a:blip r:embed="rId5"/>
          <a:stretch>
            <a:fillRect/>
          </a:stretch>
        </p:blipFill>
        <p:spPr>
          <a:xfrm>
            <a:off x="1177637" y="1713071"/>
            <a:ext cx="820738" cy="596900"/>
          </a:xfrm>
          <a:prstGeom prst="rect">
            <a:avLst/>
          </a:prstGeom>
        </p:spPr>
      </p:pic>
      <p:sp>
        <p:nvSpPr>
          <p:cNvPr id="5" name="コンテンツ プレースホルダー 2">
            <a:extLst>
              <a:ext uri="{FF2B5EF4-FFF2-40B4-BE49-F238E27FC236}">
                <a16:creationId xmlns:a16="http://schemas.microsoft.com/office/drawing/2014/main" id="{F4FD30BC-A390-B131-4FD0-2753DD1152D5}"/>
              </a:ext>
            </a:extLst>
          </p:cNvPr>
          <p:cNvSpPr txBox="1">
            <a:spLocks/>
          </p:cNvSpPr>
          <p:nvPr/>
        </p:nvSpPr>
        <p:spPr>
          <a:xfrm>
            <a:off x="1177636" y="3972925"/>
            <a:ext cx="5000171" cy="5558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オイラーラグランジュ方程式より</a:t>
            </a:r>
            <a:endParaRPr lang="en-US" altLang="ja-JP" sz="2400" dirty="0">
              <a:solidFill>
                <a:srgbClr val="FF0000"/>
              </a:solidFill>
            </a:endParaRPr>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p:txBody>
      </p:sp>
      <p:pic>
        <p:nvPicPr>
          <p:cNvPr id="8" name="図 7">
            <a:extLst>
              <a:ext uri="{FF2B5EF4-FFF2-40B4-BE49-F238E27FC236}">
                <a16:creationId xmlns:a16="http://schemas.microsoft.com/office/drawing/2014/main" id="{DA7D6DE9-12C7-A956-E6D4-15A62F2F5A22}"/>
              </a:ext>
            </a:extLst>
          </p:cNvPr>
          <p:cNvPicPr>
            <a:picLocks noChangeAspect="1"/>
          </p:cNvPicPr>
          <p:nvPr/>
        </p:nvPicPr>
        <p:blipFill>
          <a:blip r:embed="rId6"/>
          <a:stretch>
            <a:fillRect/>
          </a:stretch>
        </p:blipFill>
        <p:spPr>
          <a:xfrm>
            <a:off x="2416754" y="4529046"/>
            <a:ext cx="5000171" cy="1768835"/>
          </a:xfrm>
          <a:prstGeom prst="rect">
            <a:avLst/>
          </a:prstGeom>
        </p:spPr>
      </p:pic>
      <p:sp>
        <p:nvSpPr>
          <p:cNvPr id="10" name="コンテンツ プレースホルダー 2">
            <a:extLst>
              <a:ext uri="{FF2B5EF4-FFF2-40B4-BE49-F238E27FC236}">
                <a16:creationId xmlns:a16="http://schemas.microsoft.com/office/drawing/2014/main" id="{1E1C9C60-E574-5BA2-A659-B2562C7B1E6D}"/>
              </a:ext>
            </a:extLst>
          </p:cNvPr>
          <p:cNvSpPr txBox="1">
            <a:spLocks/>
          </p:cNvSpPr>
          <p:nvPr/>
        </p:nvSpPr>
        <p:spPr>
          <a:xfrm>
            <a:off x="7688704" y="4702206"/>
            <a:ext cx="3325659"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エネルギー保存則</a:t>
            </a:r>
            <a:endParaRPr lang="en-US" altLang="ja-JP" sz="2400" dirty="0">
              <a:solidFill>
                <a:srgbClr val="FF0000"/>
              </a:solidFill>
            </a:endParaRPr>
          </a:p>
        </p:txBody>
      </p:sp>
      <p:sp>
        <p:nvSpPr>
          <p:cNvPr id="11" name="コンテンツ プレースホルダー 2">
            <a:extLst>
              <a:ext uri="{FF2B5EF4-FFF2-40B4-BE49-F238E27FC236}">
                <a16:creationId xmlns:a16="http://schemas.microsoft.com/office/drawing/2014/main" id="{28633E87-2016-6FD2-91A5-E697602EC6F3}"/>
              </a:ext>
            </a:extLst>
          </p:cNvPr>
          <p:cNvSpPr txBox="1">
            <a:spLocks/>
          </p:cNvSpPr>
          <p:nvPr/>
        </p:nvSpPr>
        <p:spPr>
          <a:xfrm>
            <a:off x="7688705" y="5590183"/>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角運動量保存則</a:t>
            </a:r>
            <a:endParaRPr lang="en-US" altLang="ja-JP" sz="2400" dirty="0">
              <a:solidFill>
                <a:srgbClr val="FF0000"/>
              </a:solidFill>
            </a:endParaRPr>
          </a:p>
        </p:txBody>
      </p:sp>
      <p:sp>
        <p:nvSpPr>
          <p:cNvPr id="12" name="スライド番号プレースホルダー 11">
            <a:extLst>
              <a:ext uri="{FF2B5EF4-FFF2-40B4-BE49-F238E27FC236}">
                <a16:creationId xmlns:a16="http://schemas.microsoft.com/office/drawing/2014/main" id="{B49E561D-A151-A64A-1186-0533F5D4EA09}"/>
              </a:ext>
            </a:extLst>
          </p:cNvPr>
          <p:cNvSpPr>
            <a:spLocks noGrp="1"/>
          </p:cNvSpPr>
          <p:nvPr>
            <p:ph type="sldNum" sz="quarter" idx="12"/>
          </p:nvPr>
        </p:nvSpPr>
        <p:spPr/>
        <p:txBody>
          <a:bodyPr/>
          <a:lstStyle/>
          <a:p>
            <a:fld id="{48F63A3B-78C7-47BE-AE5E-E10140E04643}" type="slidenum">
              <a:rPr lang="en-US" smtClean="0"/>
              <a:pPr/>
              <a:t>5</a:t>
            </a:fld>
            <a:r>
              <a:rPr lang="en-US"/>
              <a:t>/17</a:t>
            </a:r>
            <a:endParaRPr lang="en-US" dirty="0"/>
          </a:p>
        </p:txBody>
      </p:sp>
    </p:spTree>
    <p:extLst>
      <p:ext uri="{BB962C8B-B14F-4D97-AF65-F5344CB8AC3E}">
        <p14:creationId xmlns:p14="http://schemas.microsoft.com/office/powerpoint/2010/main" val="15646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ブハダール時空における光の軌道方程式</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26491" y="2115266"/>
            <a:ext cx="9836727" cy="627485"/>
          </a:xfrm>
        </p:spPr>
        <p:txBody>
          <a:bodyPr>
            <a:normAutofit/>
          </a:bodyPr>
          <a:lstStyle/>
          <a:p>
            <a:pPr marL="0" indent="0">
              <a:lnSpc>
                <a:spcPct val="100000"/>
              </a:lnSpc>
              <a:buNone/>
            </a:pPr>
            <a:r>
              <a:rPr lang="en-US" altLang="ja-JP" sz="2400" dirty="0"/>
              <a:t>null</a:t>
            </a:r>
            <a:r>
              <a:rPr lang="ja-JP" altLang="en-US" sz="2400"/>
              <a:t>条件　　　　　　　と、衝突係数　　　　とおけば</a:t>
            </a:r>
            <a:endParaRPr lang="en-US" altLang="ja-JP" sz="2400" dirty="0"/>
          </a:p>
          <a:p>
            <a:pPr marL="0" indent="0">
              <a:lnSpc>
                <a:spcPct val="100000"/>
              </a:lnSpc>
              <a:buNone/>
            </a:pPr>
            <a:endParaRPr lang="en-US" altLang="ja-JP" sz="2400" dirty="0"/>
          </a:p>
        </p:txBody>
      </p:sp>
      <p:pic>
        <p:nvPicPr>
          <p:cNvPr id="14" name="図 13">
            <a:extLst>
              <a:ext uri="{FF2B5EF4-FFF2-40B4-BE49-F238E27FC236}">
                <a16:creationId xmlns:a16="http://schemas.microsoft.com/office/drawing/2014/main" id="{05829966-C6D6-B942-D0E1-CB30E6EB4F9D}"/>
              </a:ext>
            </a:extLst>
          </p:cNvPr>
          <p:cNvPicPr>
            <a:picLocks noChangeAspect="1"/>
          </p:cNvPicPr>
          <p:nvPr/>
        </p:nvPicPr>
        <p:blipFill>
          <a:blip r:embed="rId3"/>
          <a:stretch>
            <a:fillRect/>
          </a:stretch>
        </p:blipFill>
        <p:spPr>
          <a:xfrm>
            <a:off x="2813004" y="1954856"/>
            <a:ext cx="1878102" cy="687755"/>
          </a:xfrm>
          <a:prstGeom prst="rect">
            <a:avLst/>
          </a:prstGeom>
        </p:spPr>
      </p:pic>
      <p:sp>
        <p:nvSpPr>
          <p:cNvPr id="22" name="コンテンツ プレースホルダー 2">
            <a:extLst>
              <a:ext uri="{FF2B5EF4-FFF2-40B4-BE49-F238E27FC236}">
                <a16:creationId xmlns:a16="http://schemas.microsoft.com/office/drawing/2014/main" id="{A3B94EAD-E5A7-65E0-5608-BA58744ED6EC}"/>
              </a:ext>
            </a:extLst>
          </p:cNvPr>
          <p:cNvSpPr txBox="1">
            <a:spLocks/>
          </p:cNvSpPr>
          <p:nvPr/>
        </p:nvSpPr>
        <p:spPr>
          <a:xfrm>
            <a:off x="1832678" y="4677014"/>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有効ポテンシャル</a:t>
            </a:r>
            <a:endParaRPr lang="en-US" altLang="ja-JP" sz="2400" dirty="0">
              <a:solidFill>
                <a:srgbClr val="FF0000"/>
              </a:solidFill>
            </a:endParaRPr>
          </a:p>
        </p:txBody>
      </p:sp>
      <p:pic>
        <p:nvPicPr>
          <p:cNvPr id="25" name="図 24">
            <a:extLst>
              <a:ext uri="{FF2B5EF4-FFF2-40B4-BE49-F238E27FC236}">
                <a16:creationId xmlns:a16="http://schemas.microsoft.com/office/drawing/2014/main" id="{3FAFC33D-65DF-D98B-9BB4-B5C1990566D7}"/>
              </a:ext>
            </a:extLst>
          </p:cNvPr>
          <p:cNvPicPr>
            <a:picLocks noChangeAspect="1"/>
          </p:cNvPicPr>
          <p:nvPr/>
        </p:nvPicPr>
        <p:blipFill>
          <a:blip r:embed="rId4"/>
          <a:stretch>
            <a:fillRect/>
          </a:stretch>
        </p:blipFill>
        <p:spPr>
          <a:xfrm>
            <a:off x="6849339" y="1999064"/>
            <a:ext cx="793071" cy="627485"/>
          </a:xfrm>
          <a:prstGeom prst="rect">
            <a:avLst/>
          </a:prstGeom>
        </p:spPr>
      </p:pic>
      <p:pic>
        <p:nvPicPr>
          <p:cNvPr id="27" name="図 26">
            <a:extLst>
              <a:ext uri="{FF2B5EF4-FFF2-40B4-BE49-F238E27FC236}">
                <a16:creationId xmlns:a16="http://schemas.microsoft.com/office/drawing/2014/main" id="{B3A32F71-EAED-32F9-3016-E439ED800806}"/>
              </a:ext>
            </a:extLst>
          </p:cNvPr>
          <p:cNvPicPr>
            <a:picLocks noChangeAspect="1"/>
          </p:cNvPicPr>
          <p:nvPr/>
        </p:nvPicPr>
        <p:blipFill>
          <a:blip r:embed="rId5"/>
          <a:stretch>
            <a:fillRect/>
          </a:stretch>
        </p:blipFill>
        <p:spPr>
          <a:xfrm>
            <a:off x="4884109" y="4475017"/>
            <a:ext cx="2597587" cy="911806"/>
          </a:xfrm>
          <a:prstGeom prst="rect">
            <a:avLst/>
          </a:prstGeom>
        </p:spPr>
      </p:pic>
      <p:pic>
        <p:nvPicPr>
          <p:cNvPr id="28" name="図 27">
            <a:extLst>
              <a:ext uri="{FF2B5EF4-FFF2-40B4-BE49-F238E27FC236}">
                <a16:creationId xmlns:a16="http://schemas.microsoft.com/office/drawing/2014/main" id="{AB3A0E05-4CB3-E2C4-FD49-4421C98DA840}"/>
              </a:ext>
            </a:extLst>
          </p:cNvPr>
          <p:cNvPicPr>
            <a:picLocks noChangeAspect="1"/>
          </p:cNvPicPr>
          <p:nvPr/>
        </p:nvPicPr>
        <p:blipFill>
          <a:blip r:embed="rId6"/>
          <a:stretch>
            <a:fillRect/>
          </a:stretch>
        </p:blipFill>
        <p:spPr>
          <a:xfrm>
            <a:off x="4884109" y="3065441"/>
            <a:ext cx="5021179" cy="1057702"/>
          </a:xfrm>
          <a:prstGeom prst="rect">
            <a:avLst/>
          </a:prstGeom>
        </p:spPr>
      </p:pic>
      <p:sp>
        <p:nvSpPr>
          <p:cNvPr id="29" name="コンテンツ プレースホルダー 2">
            <a:extLst>
              <a:ext uri="{FF2B5EF4-FFF2-40B4-BE49-F238E27FC236}">
                <a16:creationId xmlns:a16="http://schemas.microsoft.com/office/drawing/2014/main" id="{DE502997-A2EB-2AA6-1522-2ABECCD2EE44}"/>
              </a:ext>
            </a:extLst>
          </p:cNvPr>
          <p:cNvSpPr txBox="1">
            <a:spLocks/>
          </p:cNvSpPr>
          <p:nvPr/>
        </p:nvSpPr>
        <p:spPr>
          <a:xfrm>
            <a:off x="2744357" y="3378329"/>
            <a:ext cx="1831521"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軌道方程式</a:t>
            </a:r>
            <a:endParaRPr lang="en-US" altLang="ja-JP" sz="2400" dirty="0">
              <a:solidFill>
                <a:srgbClr val="FF0000"/>
              </a:solidFill>
            </a:endParaRPr>
          </a:p>
        </p:txBody>
      </p:sp>
      <p:sp>
        <p:nvSpPr>
          <p:cNvPr id="5" name="スライド番号プレースホルダー 4">
            <a:extLst>
              <a:ext uri="{FF2B5EF4-FFF2-40B4-BE49-F238E27FC236}">
                <a16:creationId xmlns:a16="http://schemas.microsoft.com/office/drawing/2014/main" id="{7B4DEDA4-19C6-4469-6F8F-8F76B204946E}"/>
              </a:ext>
            </a:extLst>
          </p:cNvPr>
          <p:cNvSpPr>
            <a:spLocks noGrp="1"/>
          </p:cNvSpPr>
          <p:nvPr>
            <p:ph type="sldNum" sz="quarter" idx="12"/>
          </p:nvPr>
        </p:nvSpPr>
        <p:spPr/>
        <p:txBody>
          <a:bodyPr/>
          <a:lstStyle/>
          <a:p>
            <a:fld id="{48F63A3B-78C7-47BE-AE5E-E10140E04643}" type="slidenum">
              <a:rPr lang="en-US" smtClean="0"/>
              <a:pPr/>
              <a:t>6</a:t>
            </a:fld>
            <a:r>
              <a:rPr lang="en-US"/>
              <a:t>/17</a:t>
            </a:r>
            <a:endParaRPr lang="en-US" dirty="0"/>
          </a:p>
        </p:txBody>
      </p:sp>
    </p:spTree>
    <p:extLst>
      <p:ext uri="{BB962C8B-B14F-4D97-AF65-F5344CB8AC3E}">
        <p14:creationId xmlns:p14="http://schemas.microsoft.com/office/powerpoint/2010/main" val="310710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46CC37F2-A36B-9C68-C578-8DD039322AFC}"/>
              </a:ext>
            </a:extLst>
          </p:cNvPr>
          <p:cNvPicPr>
            <a:picLocks noChangeAspect="1"/>
          </p:cNvPicPr>
          <p:nvPr/>
        </p:nvPicPr>
        <p:blipFill>
          <a:blip r:embed="rId3"/>
          <a:stretch>
            <a:fillRect/>
          </a:stretch>
        </p:blipFill>
        <p:spPr>
          <a:xfrm>
            <a:off x="2971754" y="1150757"/>
            <a:ext cx="6055711" cy="4037141"/>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有効ポテンシャル</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3" name="コンテンツ プレースホルダー 2">
            <a:extLst>
              <a:ext uri="{FF2B5EF4-FFF2-40B4-BE49-F238E27FC236}">
                <a16:creationId xmlns:a16="http://schemas.microsoft.com/office/drawing/2014/main" id="{0ED02400-FA3C-474D-765B-109B7A9485B5}"/>
              </a:ext>
            </a:extLst>
          </p:cNvPr>
          <p:cNvSpPr>
            <a:spLocks noGrp="1"/>
          </p:cNvSpPr>
          <p:nvPr>
            <p:ph idx="1"/>
          </p:nvPr>
        </p:nvSpPr>
        <p:spPr>
          <a:xfrm>
            <a:off x="1177636" y="5509208"/>
            <a:ext cx="9836727" cy="1212269"/>
          </a:xfrm>
        </p:spPr>
        <p:txBody>
          <a:bodyPr>
            <a:normAutofit/>
          </a:bodyPr>
          <a:lstStyle/>
          <a:p>
            <a:pPr marL="0" indent="0">
              <a:lnSpc>
                <a:spcPct val="100000"/>
              </a:lnSpc>
              <a:buNone/>
            </a:pPr>
            <a:r>
              <a:rPr lang="ja-JP" altLang="en-US" sz="2400"/>
              <a:t>　　　　の時、ブハダール時空の有効ポテンシャルも極大点を持つ。</a:t>
            </a:r>
            <a:endParaRPr lang="en-US" altLang="ja-JP" sz="2400" dirty="0"/>
          </a:p>
          <a:p>
            <a:pPr marL="0" indent="0">
              <a:lnSpc>
                <a:spcPct val="100000"/>
              </a:lnSpc>
              <a:buNone/>
            </a:pPr>
            <a:r>
              <a:rPr lang="ja-JP" altLang="en-US" sz="2400"/>
              <a:t>これは光が不安定円軌道を持つことを意味している。</a:t>
            </a:r>
            <a:endParaRPr lang="en-US" altLang="ja-JP" sz="2400" dirty="0"/>
          </a:p>
        </p:txBody>
      </p:sp>
      <p:pic>
        <p:nvPicPr>
          <p:cNvPr id="22" name="図 21">
            <a:extLst>
              <a:ext uri="{FF2B5EF4-FFF2-40B4-BE49-F238E27FC236}">
                <a16:creationId xmlns:a16="http://schemas.microsoft.com/office/drawing/2014/main" id="{837861A4-F3A8-809B-C031-4A40A6CCD1C0}"/>
              </a:ext>
            </a:extLst>
          </p:cNvPr>
          <p:cNvPicPr>
            <a:picLocks noChangeAspect="1"/>
          </p:cNvPicPr>
          <p:nvPr/>
        </p:nvPicPr>
        <p:blipFill>
          <a:blip r:embed="rId4"/>
          <a:stretch>
            <a:fillRect/>
          </a:stretch>
        </p:blipFill>
        <p:spPr>
          <a:xfrm>
            <a:off x="10123932" y="1638801"/>
            <a:ext cx="847854" cy="253482"/>
          </a:xfrm>
          <a:prstGeom prst="rect">
            <a:avLst/>
          </a:prstGeom>
        </p:spPr>
      </p:pic>
      <p:pic>
        <p:nvPicPr>
          <p:cNvPr id="25" name="図 24">
            <a:extLst>
              <a:ext uri="{FF2B5EF4-FFF2-40B4-BE49-F238E27FC236}">
                <a16:creationId xmlns:a16="http://schemas.microsoft.com/office/drawing/2014/main" id="{C65FC820-2484-9FD6-2746-D69FFAA33684}"/>
              </a:ext>
            </a:extLst>
          </p:cNvPr>
          <p:cNvPicPr>
            <a:picLocks noChangeAspect="1"/>
          </p:cNvPicPr>
          <p:nvPr/>
        </p:nvPicPr>
        <p:blipFill>
          <a:blip r:embed="rId5"/>
          <a:stretch>
            <a:fillRect/>
          </a:stretch>
        </p:blipFill>
        <p:spPr>
          <a:xfrm>
            <a:off x="9105141" y="4747833"/>
            <a:ext cx="254000" cy="266700"/>
          </a:xfrm>
          <a:prstGeom prst="rect">
            <a:avLst/>
          </a:prstGeom>
        </p:spPr>
      </p:pic>
      <p:pic>
        <p:nvPicPr>
          <p:cNvPr id="26" name="図 25">
            <a:extLst>
              <a:ext uri="{FF2B5EF4-FFF2-40B4-BE49-F238E27FC236}">
                <a16:creationId xmlns:a16="http://schemas.microsoft.com/office/drawing/2014/main" id="{538FB203-2920-CBDD-4DA9-24F70D3B5547}"/>
              </a:ext>
            </a:extLst>
          </p:cNvPr>
          <p:cNvPicPr>
            <a:picLocks noChangeAspect="1"/>
          </p:cNvPicPr>
          <p:nvPr/>
        </p:nvPicPr>
        <p:blipFill>
          <a:blip r:embed="rId6"/>
          <a:stretch>
            <a:fillRect/>
          </a:stretch>
        </p:blipFill>
        <p:spPr>
          <a:xfrm>
            <a:off x="2703491" y="1536555"/>
            <a:ext cx="536526" cy="361123"/>
          </a:xfrm>
          <a:prstGeom prst="rect">
            <a:avLst/>
          </a:prstGeom>
        </p:spPr>
      </p:pic>
      <p:pic>
        <p:nvPicPr>
          <p:cNvPr id="28" name="図 27">
            <a:extLst>
              <a:ext uri="{FF2B5EF4-FFF2-40B4-BE49-F238E27FC236}">
                <a16:creationId xmlns:a16="http://schemas.microsoft.com/office/drawing/2014/main" id="{FFC6EC38-43F6-BA88-40A9-338E2DF255A2}"/>
              </a:ext>
            </a:extLst>
          </p:cNvPr>
          <p:cNvPicPr>
            <a:picLocks noChangeAspect="1"/>
          </p:cNvPicPr>
          <p:nvPr/>
        </p:nvPicPr>
        <p:blipFill>
          <a:blip r:embed="rId7"/>
          <a:stretch>
            <a:fillRect/>
          </a:stretch>
        </p:blipFill>
        <p:spPr>
          <a:xfrm>
            <a:off x="1291963" y="5558499"/>
            <a:ext cx="1116084" cy="308252"/>
          </a:xfrm>
          <a:prstGeom prst="rect">
            <a:avLst/>
          </a:prstGeom>
        </p:spPr>
      </p:pic>
      <p:pic>
        <p:nvPicPr>
          <p:cNvPr id="5" name="図 4">
            <a:extLst>
              <a:ext uri="{FF2B5EF4-FFF2-40B4-BE49-F238E27FC236}">
                <a16:creationId xmlns:a16="http://schemas.microsoft.com/office/drawing/2014/main" id="{DE87C6E5-7F5E-72B5-D7A1-4C64270E7EE0}"/>
              </a:ext>
            </a:extLst>
          </p:cNvPr>
          <p:cNvPicPr>
            <a:picLocks noChangeAspect="1"/>
          </p:cNvPicPr>
          <p:nvPr/>
        </p:nvPicPr>
        <p:blipFill>
          <a:blip r:embed="rId8"/>
          <a:stretch>
            <a:fillRect/>
          </a:stretch>
        </p:blipFill>
        <p:spPr>
          <a:xfrm>
            <a:off x="3671082" y="4127970"/>
            <a:ext cx="3621941" cy="626014"/>
          </a:xfrm>
          <a:prstGeom prst="rect">
            <a:avLst/>
          </a:prstGeom>
        </p:spPr>
      </p:pic>
      <p:pic>
        <p:nvPicPr>
          <p:cNvPr id="6" name="図 5">
            <a:extLst>
              <a:ext uri="{FF2B5EF4-FFF2-40B4-BE49-F238E27FC236}">
                <a16:creationId xmlns:a16="http://schemas.microsoft.com/office/drawing/2014/main" id="{34345B53-83B8-68B6-D23A-3BFBE3AEC421}"/>
              </a:ext>
            </a:extLst>
          </p:cNvPr>
          <p:cNvPicPr>
            <a:picLocks noChangeAspect="1"/>
          </p:cNvPicPr>
          <p:nvPr/>
        </p:nvPicPr>
        <p:blipFill>
          <a:blip r:embed="rId9"/>
          <a:stretch>
            <a:fillRect/>
          </a:stretch>
        </p:blipFill>
        <p:spPr>
          <a:xfrm>
            <a:off x="5070568" y="1134375"/>
            <a:ext cx="2990850" cy="625822"/>
          </a:xfrm>
          <a:prstGeom prst="rect">
            <a:avLst/>
          </a:prstGeom>
        </p:spPr>
      </p:pic>
      <p:pic>
        <p:nvPicPr>
          <p:cNvPr id="8" name="図 7">
            <a:extLst>
              <a:ext uri="{FF2B5EF4-FFF2-40B4-BE49-F238E27FC236}">
                <a16:creationId xmlns:a16="http://schemas.microsoft.com/office/drawing/2014/main" id="{EDA6F0F2-B003-7360-3777-6775B2420AE6}"/>
              </a:ext>
            </a:extLst>
          </p:cNvPr>
          <p:cNvPicPr>
            <a:picLocks noChangeAspect="1"/>
          </p:cNvPicPr>
          <p:nvPr/>
        </p:nvPicPr>
        <p:blipFill>
          <a:blip r:embed="rId10"/>
          <a:stretch>
            <a:fillRect/>
          </a:stretch>
        </p:blipFill>
        <p:spPr>
          <a:xfrm>
            <a:off x="4048769" y="3043394"/>
            <a:ext cx="787753" cy="217570"/>
          </a:xfrm>
          <a:prstGeom prst="rect">
            <a:avLst/>
          </a:prstGeom>
        </p:spPr>
      </p:pic>
      <p:pic>
        <p:nvPicPr>
          <p:cNvPr id="10" name="図 9">
            <a:extLst>
              <a:ext uri="{FF2B5EF4-FFF2-40B4-BE49-F238E27FC236}">
                <a16:creationId xmlns:a16="http://schemas.microsoft.com/office/drawing/2014/main" id="{B91C50AE-B788-C212-C70A-48599F91A38D}"/>
              </a:ext>
            </a:extLst>
          </p:cNvPr>
          <p:cNvPicPr>
            <a:picLocks noChangeAspect="1"/>
          </p:cNvPicPr>
          <p:nvPr/>
        </p:nvPicPr>
        <p:blipFill>
          <a:blip r:embed="rId11"/>
          <a:stretch>
            <a:fillRect/>
          </a:stretch>
        </p:blipFill>
        <p:spPr>
          <a:xfrm>
            <a:off x="4370384" y="2504513"/>
            <a:ext cx="787757" cy="217571"/>
          </a:xfrm>
          <a:prstGeom prst="rect">
            <a:avLst/>
          </a:prstGeom>
        </p:spPr>
      </p:pic>
      <p:pic>
        <p:nvPicPr>
          <p:cNvPr id="11" name="図 10">
            <a:extLst>
              <a:ext uri="{FF2B5EF4-FFF2-40B4-BE49-F238E27FC236}">
                <a16:creationId xmlns:a16="http://schemas.microsoft.com/office/drawing/2014/main" id="{9F8527F3-E594-FFAC-BA6A-E77C92748197}"/>
              </a:ext>
            </a:extLst>
          </p:cNvPr>
          <p:cNvPicPr>
            <a:picLocks noChangeAspect="1"/>
          </p:cNvPicPr>
          <p:nvPr/>
        </p:nvPicPr>
        <p:blipFill>
          <a:blip r:embed="rId12"/>
          <a:stretch>
            <a:fillRect/>
          </a:stretch>
        </p:blipFill>
        <p:spPr>
          <a:xfrm>
            <a:off x="4674811" y="2015583"/>
            <a:ext cx="807241" cy="222952"/>
          </a:xfrm>
          <a:prstGeom prst="rect">
            <a:avLst/>
          </a:prstGeom>
        </p:spPr>
      </p:pic>
      <p:sp>
        <p:nvSpPr>
          <p:cNvPr id="12" name="スライド番号プレースホルダー 11">
            <a:extLst>
              <a:ext uri="{FF2B5EF4-FFF2-40B4-BE49-F238E27FC236}">
                <a16:creationId xmlns:a16="http://schemas.microsoft.com/office/drawing/2014/main" id="{9CA436A3-C766-D803-3F24-E71D68CCAFD6}"/>
              </a:ext>
            </a:extLst>
          </p:cNvPr>
          <p:cNvSpPr>
            <a:spLocks noGrp="1"/>
          </p:cNvSpPr>
          <p:nvPr>
            <p:ph type="sldNum" sz="quarter" idx="12"/>
          </p:nvPr>
        </p:nvSpPr>
        <p:spPr/>
        <p:txBody>
          <a:bodyPr/>
          <a:lstStyle/>
          <a:p>
            <a:fld id="{48F63A3B-78C7-47BE-AE5E-E10140E04643}" type="slidenum">
              <a:rPr lang="en-US" smtClean="0"/>
              <a:pPr/>
              <a:t>7</a:t>
            </a:fld>
            <a:r>
              <a:rPr lang="en-US"/>
              <a:t>/17</a:t>
            </a:r>
            <a:endParaRPr lang="en-US" dirty="0"/>
          </a:p>
        </p:txBody>
      </p:sp>
      <p:sp>
        <p:nvSpPr>
          <p:cNvPr id="14" name="テキスト ボックス 13">
            <a:extLst>
              <a:ext uri="{FF2B5EF4-FFF2-40B4-BE49-F238E27FC236}">
                <a16:creationId xmlns:a16="http://schemas.microsoft.com/office/drawing/2014/main" id="{A4D49FA5-C3DD-C294-FF72-E70882CAD650}"/>
              </a:ext>
            </a:extLst>
          </p:cNvPr>
          <p:cNvSpPr txBox="1"/>
          <p:nvPr/>
        </p:nvSpPr>
        <p:spPr>
          <a:xfrm>
            <a:off x="9349579" y="1557967"/>
            <a:ext cx="2462670" cy="830997"/>
          </a:xfrm>
          <a:prstGeom prst="rect">
            <a:avLst/>
          </a:prstGeom>
          <a:noFill/>
        </p:spPr>
        <p:txBody>
          <a:bodyPr wrap="square" rtlCol="0">
            <a:spAutoFit/>
          </a:bodyPr>
          <a:lstStyle/>
          <a:p>
            <a:r>
              <a:rPr kumimoji="1" lang="ja-JP" altLang="en-US" sz="2400">
                <a:latin typeface="Hiragino Kaku Gothic Std W8" panose="020B0800000000000000" pitchFamily="34" charset="-128"/>
                <a:ea typeface="Hiragino Kaku Gothic Std W8" panose="020B0800000000000000" pitchFamily="34" charset="-128"/>
              </a:rPr>
              <a:t>以降</a:t>
            </a:r>
            <a:endParaRPr kumimoji="1" lang="en-US" altLang="ja-JP" sz="2400" dirty="0">
              <a:latin typeface="Hiragino Kaku Gothic Std W8" panose="020B0800000000000000" pitchFamily="34" charset="-128"/>
              <a:ea typeface="Hiragino Kaku Gothic Std W8" panose="020B0800000000000000" pitchFamily="34" charset="-128"/>
            </a:endParaRPr>
          </a:p>
          <a:p>
            <a:r>
              <a:rPr kumimoji="1" lang="ja-JP" altLang="en-US" sz="2400">
                <a:latin typeface="Hiragino Kaku Gothic Std W8" panose="020B0800000000000000" pitchFamily="34" charset="-128"/>
                <a:ea typeface="Hiragino Kaku Gothic Std W8" panose="020B0800000000000000" pitchFamily="34" charset="-128"/>
              </a:rPr>
              <a:t>の単位系をとる</a:t>
            </a:r>
            <a:endParaRPr kumimoji="1" lang="en-US" altLang="ja-JP" sz="2400" dirty="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72644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E9527AA-51F5-BA4E-CEB8-B6B6E5906C7B}"/>
              </a:ext>
            </a:extLst>
          </p:cNvPr>
          <p:cNvPicPr>
            <a:picLocks noChangeAspect="1"/>
          </p:cNvPicPr>
          <p:nvPr/>
        </p:nvPicPr>
        <p:blipFill>
          <a:blip r:embed="rId3"/>
          <a:stretch>
            <a:fillRect/>
          </a:stretch>
        </p:blipFill>
        <p:spPr>
          <a:xfrm>
            <a:off x="2259146" y="756766"/>
            <a:ext cx="7466114" cy="559958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観測者と降着円盤の座標設定</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pic>
        <p:nvPicPr>
          <p:cNvPr id="12" name="図 11">
            <a:extLst>
              <a:ext uri="{FF2B5EF4-FFF2-40B4-BE49-F238E27FC236}">
                <a16:creationId xmlns:a16="http://schemas.microsoft.com/office/drawing/2014/main" id="{E41E71B6-D891-28BC-B2CF-3AD1F4D77474}"/>
              </a:ext>
            </a:extLst>
          </p:cNvPr>
          <p:cNvPicPr>
            <a:picLocks noChangeAspect="1"/>
          </p:cNvPicPr>
          <p:nvPr/>
        </p:nvPicPr>
        <p:blipFill>
          <a:blip r:embed="rId4"/>
          <a:stretch>
            <a:fillRect/>
          </a:stretch>
        </p:blipFill>
        <p:spPr>
          <a:xfrm>
            <a:off x="3129127" y="2151981"/>
            <a:ext cx="406400" cy="444500"/>
          </a:xfrm>
          <a:prstGeom prst="rect">
            <a:avLst/>
          </a:prstGeom>
        </p:spPr>
      </p:pic>
      <p:sp>
        <p:nvSpPr>
          <p:cNvPr id="13" name="コンテンツ プレースホルダー 2">
            <a:extLst>
              <a:ext uri="{FF2B5EF4-FFF2-40B4-BE49-F238E27FC236}">
                <a16:creationId xmlns:a16="http://schemas.microsoft.com/office/drawing/2014/main" id="{675B8C05-37E3-9877-FD30-01CF575FF211}"/>
              </a:ext>
            </a:extLst>
          </p:cNvPr>
          <p:cNvSpPr txBox="1">
            <a:spLocks/>
          </p:cNvSpPr>
          <p:nvPr/>
        </p:nvSpPr>
        <p:spPr>
          <a:xfrm>
            <a:off x="3570224" y="2151981"/>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円盤に対する観測者の角度</a:t>
            </a:r>
            <a:endParaRPr lang="en-US" altLang="ja-JP" sz="2400" dirty="0">
              <a:solidFill>
                <a:srgbClr val="FF0000"/>
              </a:solidFill>
            </a:endParaRPr>
          </a:p>
        </p:txBody>
      </p:sp>
      <p:cxnSp>
        <p:nvCxnSpPr>
          <p:cNvPr id="15" name="直線矢印コネクタ 14">
            <a:extLst>
              <a:ext uri="{FF2B5EF4-FFF2-40B4-BE49-F238E27FC236}">
                <a16:creationId xmlns:a16="http://schemas.microsoft.com/office/drawing/2014/main" id="{80CC90CB-DBBA-112E-DB2E-1565E9C6288F}"/>
              </a:ext>
            </a:extLst>
          </p:cNvPr>
          <p:cNvCxnSpPr>
            <a:cxnSpLocks/>
          </p:cNvCxnSpPr>
          <p:nvPr/>
        </p:nvCxnSpPr>
        <p:spPr>
          <a:xfrm flipH="1">
            <a:off x="4667174" y="2623930"/>
            <a:ext cx="699956" cy="1522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コンテンツ プレースホルダー 2">
            <a:extLst>
              <a:ext uri="{FF2B5EF4-FFF2-40B4-BE49-F238E27FC236}">
                <a16:creationId xmlns:a16="http://schemas.microsoft.com/office/drawing/2014/main" id="{5062BFBD-0446-8F40-E9A3-B4D440264EC3}"/>
              </a:ext>
            </a:extLst>
          </p:cNvPr>
          <p:cNvSpPr txBox="1">
            <a:spLocks/>
          </p:cNvSpPr>
          <p:nvPr/>
        </p:nvSpPr>
        <p:spPr>
          <a:xfrm>
            <a:off x="9085312" y="1685182"/>
            <a:ext cx="3265713" cy="829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観測者のスクリーン</a:t>
            </a:r>
            <a:endParaRPr lang="en-US" altLang="ja-JP" sz="2400" dirty="0"/>
          </a:p>
        </p:txBody>
      </p:sp>
      <p:sp>
        <p:nvSpPr>
          <p:cNvPr id="10" name="コンテンツ プレースホルダー 2">
            <a:extLst>
              <a:ext uri="{FF2B5EF4-FFF2-40B4-BE49-F238E27FC236}">
                <a16:creationId xmlns:a16="http://schemas.microsoft.com/office/drawing/2014/main" id="{068F1027-CA9E-E9A5-1B58-BF0E6EF0F2BD}"/>
              </a:ext>
            </a:extLst>
          </p:cNvPr>
          <p:cNvSpPr txBox="1">
            <a:spLocks/>
          </p:cNvSpPr>
          <p:nvPr/>
        </p:nvSpPr>
        <p:spPr>
          <a:xfrm>
            <a:off x="581995" y="4080309"/>
            <a:ext cx="2869600"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幾何学的に薄い</a:t>
            </a:r>
            <a:endParaRPr lang="en-US" altLang="ja-JP" sz="2400" dirty="0"/>
          </a:p>
          <a:p>
            <a:pPr marL="0" indent="0">
              <a:lnSpc>
                <a:spcPct val="100000"/>
              </a:lnSpc>
              <a:buFont typeface="Arial" panose="020B0604020202020204" pitchFamily="34" charset="0"/>
              <a:buNone/>
            </a:pPr>
            <a:r>
              <a:rPr lang="ja-JP" altLang="en-US" sz="2400"/>
              <a:t>降着円盤</a:t>
            </a:r>
            <a:endParaRPr lang="en-US" altLang="ja-JP" sz="2400" dirty="0"/>
          </a:p>
        </p:txBody>
      </p:sp>
      <p:sp>
        <p:nvSpPr>
          <p:cNvPr id="11" name="コンテンツ プレースホルダー 2">
            <a:extLst>
              <a:ext uri="{FF2B5EF4-FFF2-40B4-BE49-F238E27FC236}">
                <a16:creationId xmlns:a16="http://schemas.microsoft.com/office/drawing/2014/main" id="{DD034C73-3576-8EE3-C0A1-07C895268391}"/>
              </a:ext>
            </a:extLst>
          </p:cNvPr>
          <p:cNvSpPr txBox="1">
            <a:spLocks/>
          </p:cNvSpPr>
          <p:nvPr/>
        </p:nvSpPr>
        <p:spPr>
          <a:xfrm>
            <a:off x="4942022" y="5065047"/>
            <a:ext cx="131505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光源点</a:t>
            </a:r>
            <a:endParaRPr lang="en-US" altLang="ja-JP" sz="2400" dirty="0"/>
          </a:p>
        </p:txBody>
      </p:sp>
      <p:sp>
        <p:nvSpPr>
          <p:cNvPr id="14" name="コンテンツ プレースホルダー 2">
            <a:extLst>
              <a:ext uri="{FF2B5EF4-FFF2-40B4-BE49-F238E27FC236}">
                <a16:creationId xmlns:a16="http://schemas.microsoft.com/office/drawing/2014/main" id="{D3B9083C-F001-3DD9-1510-188CA3C5F7E8}"/>
              </a:ext>
            </a:extLst>
          </p:cNvPr>
          <p:cNvSpPr txBox="1">
            <a:spLocks/>
          </p:cNvSpPr>
          <p:nvPr/>
        </p:nvSpPr>
        <p:spPr>
          <a:xfrm>
            <a:off x="8045530" y="4524291"/>
            <a:ext cx="2869600"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ja-JP" sz="2400" dirty="0"/>
          </a:p>
        </p:txBody>
      </p:sp>
      <p:sp>
        <p:nvSpPr>
          <p:cNvPr id="18" name="コンテンツ プレースホルダー 2">
            <a:extLst>
              <a:ext uri="{FF2B5EF4-FFF2-40B4-BE49-F238E27FC236}">
                <a16:creationId xmlns:a16="http://schemas.microsoft.com/office/drawing/2014/main" id="{55769FA7-C787-B228-2A09-F41AB4B975A3}"/>
              </a:ext>
            </a:extLst>
          </p:cNvPr>
          <p:cNvSpPr txBox="1">
            <a:spLocks/>
          </p:cNvSpPr>
          <p:nvPr/>
        </p:nvSpPr>
        <p:spPr>
          <a:xfrm>
            <a:off x="7815772" y="3481939"/>
            <a:ext cx="2668278" cy="9107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光源から放たれた光の到達点</a:t>
            </a:r>
            <a:endParaRPr lang="en-US" altLang="ja-JP" sz="2400" dirty="0"/>
          </a:p>
        </p:txBody>
      </p:sp>
      <p:sp>
        <p:nvSpPr>
          <p:cNvPr id="19" name="コンテンツ プレースホルダー 2">
            <a:extLst>
              <a:ext uri="{FF2B5EF4-FFF2-40B4-BE49-F238E27FC236}">
                <a16:creationId xmlns:a16="http://schemas.microsoft.com/office/drawing/2014/main" id="{6DBF91D3-19F5-852C-D3E8-77919E5DE07F}"/>
              </a:ext>
            </a:extLst>
          </p:cNvPr>
          <p:cNvSpPr txBox="1">
            <a:spLocks/>
          </p:cNvSpPr>
          <p:nvPr/>
        </p:nvSpPr>
        <p:spPr>
          <a:xfrm>
            <a:off x="768719" y="6049860"/>
            <a:ext cx="10143312" cy="57625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降着円盤における　　　　　のリングがスクリーンに写し出される像を考える。</a:t>
            </a:r>
            <a:endParaRPr lang="en-US" altLang="ja-JP" sz="2400" dirty="0"/>
          </a:p>
        </p:txBody>
      </p:sp>
      <p:pic>
        <p:nvPicPr>
          <p:cNvPr id="20" name="図 19">
            <a:extLst>
              <a:ext uri="{FF2B5EF4-FFF2-40B4-BE49-F238E27FC236}">
                <a16:creationId xmlns:a16="http://schemas.microsoft.com/office/drawing/2014/main" id="{50A6E528-0970-5DEB-1CFF-BE7F99A4230D}"/>
              </a:ext>
            </a:extLst>
          </p:cNvPr>
          <p:cNvPicPr>
            <a:picLocks noChangeAspect="1"/>
          </p:cNvPicPr>
          <p:nvPr/>
        </p:nvPicPr>
        <p:blipFill>
          <a:blip r:embed="rId5"/>
          <a:stretch>
            <a:fillRect/>
          </a:stretch>
        </p:blipFill>
        <p:spPr>
          <a:xfrm>
            <a:off x="3129127" y="6092501"/>
            <a:ext cx="1344714" cy="299975"/>
          </a:xfrm>
          <a:prstGeom prst="rect">
            <a:avLst/>
          </a:prstGeom>
        </p:spPr>
      </p:pic>
      <p:sp>
        <p:nvSpPr>
          <p:cNvPr id="3" name="コンテンツ プレースホルダー 2">
            <a:extLst>
              <a:ext uri="{FF2B5EF4-FFF2-40B4-BE49-F238E27FC236}">
                <a16:creationId xmlns:a16="http://schemas.microsoft.com/office/drawing/2014/main" id="{C600FE16-EF89-3521-7A01-781EAFA37C11}"/>
              </a:ext>
            </a:extLst>
          </p:cNvPr>
          <p:cNvSpPr txBox="1">
            <a:spLocks/>
          </p:cNvSpPr>
          <p:nvPr/>
        </p:nvSpPr>
        <p:spPr>
          <a:xfrm>
            <a:off x="6338350" y="4334121"/>
            <a:ext cx="3386910" cy="5744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赤道面（　　平面）</a:t>
            </a:r>
            <a:endParaRPr lang="en-US" altLang="ja-JP" sz="2400" dirty="0"/>
          </a:p>
        </p:txBody>
      </p:sp>
      <p:sp>
        <p:nvSpPr>
          <p:cNvPr id="16" name="スライド番号プレースホルダー 15">
            <a:extLst>
              <a:ext uri="{FF2B5EF4-FFF2-40B4-BE49-F238E27FC236}">
                <a16:creationId xmlns:a16="http://schemas.microsoft.com/office/drawing/2014/main" id="{61547F21-E8EB-6A30-80A7-D2040AC15640}"/>
              </a:ext>
            </a:extLst>
          </p:cNvPr>
          <p:cNvSpPr>
            <a:spLocks noGrp="1"/>
          </p:cNvSpPr>
          <p:nvPr>
            <p:ph type="sldNum" sz="quarter" idx="12"/>
          </p:nvPr>
        </p:nvSpPr>
        <p:spPr/>
        <p:txBody>
          <a:bodyPr/>
          <a:lstStyle/>
          <a:p>
            <a:fld id="{48F63A3B-78C7-47BE-AE5E-E10140E04643}" type="slidenum">
              <a:rPr lang="en-US" smtClean="0"/>
              <a:pPr/>
              <a:t>8</a:t>
            </a:fld>
            <a:r>
              <a:rPr lang="en-US"/>
              <a:t>/17</a:t>
            </a:r>
            <a:endParaRPr lang="en-US" dirty="0"/>
          </a:p>
        </p:txBody>
      </p:sp>
      <p:pic>
        <p:nvPicPr>
          <p:cNvPr id="21" name="図 20">
            <a:extLst>
              <a:ext uri="{FF2B5EF4-FFF2-40B4-BE49-F238E27FC236}">
                <a16:creationId xmlns:a16="http://schemas.microsoft.com/office/drawing/2014/main" id="{18504404-F8D4-11A1-3076-1A064818E3ED}"/>
              </a:ext>
            </a:extLst>
          </p:cNvPr>
          <p:cNvPicPr>
            <a:picLocks noChangeAspect="1"/>
          </p:cNvPicPr>
          <p:nvPr/>
        </p:nvPicPr>
        <p:blipFill>
          <a:blip r:embed="rId6"/>
          <a:stretch>
            <a:fillRect/>
          </a:stretch>
        </p:blipFill>
        <p:spPr>
          <a:xfrm>
            <a:off x="7704192" y="4401886"/>
            <a:ext cx="495300" cy="342900"/>
          </a:xfrm>
          <a:prstGeom prst="rect">
            <a:avLst/>
          </a:prstGeom>
        </p:spPr>
      </p:pic>
    </p:spTree>
    <p:extLst>
      <p:ext uri="{BB962C8B-B14F-4D97-AF65-F5344CB8AC3E}">
        <p14:creationId xmlns:p14="http://schemas.microsoft.com/office/powerpoint/2010/main" val="1350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1E673-E832-D39A-DED3-86718D04DCF5}"/>
              </a:ext>
            </a:extLst>
          </p:cNvPr>
          <p:cNvSpPr>
            <a:spLocks noGrp="1"/>
          </p:cNvSpPr>
          <p:nvPr>
            <p:ph type="title"/>
          </p:nvPr>
        </p:nvSpPr>
        <p:spPr>
          <a:xfrm>
            <a:off x="838201" y="3249014"/>
            <a:ext cx="10515600" cy="1500188"/>
          </a:xfrm>
          <a:noFill/>
        </p:spPr>
        <p:txBody>
          <a:bodyPr>
            <a:normAutofit/>
          </a:bodyPr>
          <a:lstStyle/>
          <a:p>
            <a:r>
              <a:rPr kumimoji="1" lang="ja-JP" altLang="en-US" sz="6600">
                <a:solidFill>
                  <a:schemeClr val="tx2">
                    <a:lumMod val="75000"/>
                    <a:lumOff val="25000"/>
                  </a:schemeClr>
                </a:solidFill>
              </a:rPr>
              <a:t>結果・考察</a:t>
            </a:r>
          </a:p>
        </p:txBody>
      </p:sp>
      <p:sp>
        <p:nvSpPr>
          <p:cNvPr id="3" name="テキスト プレースホルダー 2">
            <a:extLst>
              <a:ext uri="{FF2B5EF4-FFF2-40B4-BE49-F238E27FC236}">
                <a16:creationId xmlns:a16="http://schemas.microsoft.com/office/drawing/2014/main" id="{1C8E01E9-DA84-396D-4D90-27708D939891}"/>
              </a:ext>
            </a:extLst>
          </p:cNvPr>
          <p:cNvSpPr>
            <a:spLocks noGrp="1"/>
          </p:cNvSpPr>
          <p:nvPr>
            <p:ph type="body" idx="1"/>
          </p:nvPr>
        </p:nvSpPr>
        <p:spPr>
          <a:xfrm>
            <a:off x="831851" y="4882551"/>
            <a:ext cx="10515600" cy="1207102"/>
          </a:xfrm>
        </p:spPr>
        <p:txBody>
          <a:bodyPr>
            <a:normAutofit/>
          </a:bodyPr>
          <a:lstStyle/>
          <a:p>
            <a:endParaRPr kumimoji="1" lang="ja-JP" altLang="en-US" sz="3200">
              <a:solidFill>
                <a:schemeClr val="tx1"/>
              </a:solidFill>
            </a:endParaRPr>
          </a:p>
        </p:txBody>
      </p:sp>
      <p:sp>
        <p:nvSpPr>
          <p:cNvPr id="7" name="スライド番号プレースホルダー 6">
            <a:extLst>
              <a:ext uri="{FF2B5EF4-FFF2-40B4-BE49-F238E27FC236}">
                <a16:creationId xmlns:a16="http://schemas.microsoft.com/office/drawing/2014/main" id="{D9E8BE79-DA3D-7B5F-1DE6-D05A820A68EB}"/>
              </a:ext>
            </a:extLst>
          </p:cNvPr>
          <p:cNvSpPr>
            <a:spLocks noGrp="1"/>
          </p:cNvSpPr>
          <p:nvPr>
            <p:ph type="sldNum" sz="quarter" idx="12"/>
          </p:nvPr>
        </p:nvSpPr>
        <p:spPr/>
        <p:txBody>
          <a:bodyPr/>
          <a:lstStyle/>
          <a:p>
            <a:fld id="{48F63A3B-78C7-47BE-AE5E-E10140E04643}" type="slidenum">
              <a:rPr lang="en-US" smtClean="0"/>
              <a:pPr/>
              <a:t>9</a:t>
            </a:fld>
            <a:r>
              <a:rPr lang="en-US"/>
              <a:t>/17</a:t>
            </a:r>
            <a:endParaRPr lang="en-US" dirty="0"/>
          </a:p>
        </p:txBody>
      </p:sp>
    </p:spTree>
    <p:extLst>
      <p:ext uri="{BB962C8B-B14F-4D97-AF65-F5344CB8AC3E}">
        <p14:creationId xmlns:p14="http://schemas.microsoft.com/office/powerpoint/2010/main" val="404562940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40136</TotalTime>
  <Words>1295</Words>
  <Application>Microsoft Macintosh PowerPoint</Application>
  <PresentationFormat>ワイド画面</PresentationFormat>
  <Paragraphs>205</Paragraphs>
  <Slides>21</Slides>
  <Notes>19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Hiragino Kaku Gothic Std W8</vt:lpstr>
      <vt:lpstr>游ゴシック</vt:lpstr>
      <vt:lpstr>Aptos</vt:lpstr>
      <vt:lpstr>Arial</vt:lpstr>
      <vt:lpstr>Office テーマ</vt:lpstr>
      <vt:lpstr>高密度コアモデルにおける降着円盤の像</vt:lpstr>
      <vt:lpstr>導入</vt:lpstr>
      <vt:lpstr>本研究の意義</vt:lpstr>
      <vt:lpstr>ブハダール時空</vt:lpstr>
      <vt:lpstr>光の運動における作用と保存則</vt:lpstr>
      <vt:lpstr>ブハダール時空における光の軌道方程式</vt:lpstr>
      <vt:lpstr>有効ポテンシャル</vt:lpstr>
      <vt:lpstr>観測者と降着円盤の座標設定</vt:lpstr>
      <vt:lpstr>結果・考察</vt:lpstr>
      <vt:lpstr>作成した像</vt:lpstr>
      <vt:lpstr>シュバルツシルト時空との比較</vt:lpstr>
      <vt:lpstr>2重像が現れる原因</vt:lpstr>
      <vt:lpstr>2重に見える光はどのような軌跡になっているか</vt:lpstr>
      <vt:lpstr>PowerPoint プレゼンテーション</vt:lpstr>
      <vt:lpstr>見える像が減ってゆく原因</vt:lpstr>
      <vt:lpstr>1次像が1重に観測される状況の可視化</vt:lpstr>
      <vt:lpstr>まとめ</vt:lpstr>
      <vt:lpstr>作成された像</vt:lpstr>
      <vt:lpstr>作成された像</vt:lpstr>
      <vt:lpstr>2重像が現れる原因</vt:lpstr>
      <vt:lpstr>作成された像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770</cp:revision>
  <dcterms:created xsi:type="dcterms:W3CDTF">2024-07-01T13:42:07Z</dcterms:created>
  <dcterms:modified xsi:type="dcterms:W3CDTF">2025-02-21T03:23:58Z</dcterms:modified>
</cp:coreProperties>
</file>